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70" r:id="rId2"/>
    <p:sldId id="271" r:id="rId3"/>
    <p:sldId id="257" r:id="rId4"/>
    <p:sldId id="256" r:id="rId5"/>
    <p:sldId id="278" r:id="rId6"/>
    <p:sldId id="277" r:id="rId7"/>
    <p:sldId id="259" r:id="rId8"/>
    <p:sldId id="280" r:id="rId9"/>
    <p:sldId id="281" r:id="rId10"/>
    <p:sldId id="261" r:id="rId11"/>
    <p:sldId id="282" r:id="rId12"/>
    <p:sldId id="283" r:id="rId13"/>
    <p:sldId id="260" r:id="rId14"/>
    <p:sldId id="284" r:id="rId15"/>
    <p:sldId id="287" r:id="rId16"/>
    <p:sldId id="289" r:id="rId17"/>
    <p:sldId id="262" r:id="rId18"/>
    <p:sldId id="290" r:id="rId19"/>
    <p:sldId id="294" r:id="rId20"/>
    <p:sldId id="286" r:id="rId21"/>
    <p:sldId id="272" r:id="rId22"/>
    <p:sldId id="292" r:id="rId23"/>
    <p:sldId id="269" r:id="rId24"/>
    <p:sldId id="273" r:id="rId25"/>
    <p:sldId id="266" r:id="rId26"/>
    <p:sldId id="276" r:id="rId27"/>
    <p:sldId id="279" r:id="rId28"/>
    <p:sldId id="274" r:id="rId29"/>
    <p:sldId id="275" r:id="rId30"/>
    <p:sldId id="268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28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uk-UA"/>
              <a:t>Образец заголовка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123D5-3DFE-41F5-9213-541F5CD3F447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6345D-86B4-4453-AA45-E9AAD13E565A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64543-12C9-47B2-8D46-7D472913B1DC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'єкт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C68AE-12A8-492D-81C1-7CB718DA5F1E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 і схема або організаційна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20750-4CB8-4D28-8853-9E8072FEA60A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2BB7F-FC6D-4AA1-A648-E0C7C3B57C1D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і чотири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D94F6-09D3-44D3-A8B6-82C6D46C72BB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B9AD3-6CEC-4CF0-85FD-63ECE3070ED7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B9DA9-69A1-4110-9C74-8360A4B2A1CD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2AC21-C0CA-413A-BDF1-50FE6908428C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613D2-0E22-4F9A-BA40-F13B977B84FD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87755-83B2-4CAD-8A3E-7C69853AFA73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86610-D2C8-4448-8FCB-42C9B82CC5F0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39926-F6DA-4628-8D64-073895911081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AB043-E597-4B9C-85D1-B595990A8B60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0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313F568-03E2-4874-8726-80929C750389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6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&#1054;&#1082;&#1089;&#1072;&#1085;&#1072;\&#1042;&#1110;&#1076;&#1082;&#1088;&#1080;&#1090;&#1110;%20&#1091;&#1088;&#1086;&#1082;&#1080;%20&#1076;&#1083;&#1103;%20&#1079;&#1072;&#1087;&#1080;&#1089;&#1091;\&#1042;&#1110;&#1076;&#1082;&#1088;.&#1091;&#1088;&#1086;&#1082;%20&#1030;.%20&#1060;&#1088;&#1072;&#1085;&#1082;&#1086;%20+\&#1052;&#1091;&#1079;&#1080;&#1082;&#1072;\&#1044;&#1074;&#1086;&#1088;&#1078;&#1072;&#1082;%20-%20&#1057;&#1083;&#1072;&#1074;&#1103;&#1085;&#1089;&#1082;&#1080;&#1081;%20&#1090;&#1072;&#1085;&#1077;&#1094;%202.mp3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4;&#1082;&#1089;&#1072;&#1085;&#1072;\&#1042;&#1110;&#1076;&#1082;&#1088;&#1080;&#1090;&#1110;%20&#1091;&#1088;&#1086;&#1082;&#1080;%20&#1076;&#1083;&#1103;%20&#1079;&#1072;&#1087;&#1080;&#1089;&#1091;\&#1042;&#1110;&#1076;&#1082;&#1088;.&#1091;&#1088;&#1086;&#1082;%20&#1030;.%20&#1060;&#1088;&#1072;&#1085;&#1082;&#1086;%20+\&#1052;&#1091;&#1079;&#1080;&#1082;&#1072;\&#1054;&#1081;%20&#1090;&#1080;%20&#1076;&#1110;&#1074;&#1095;&#1080;&#1085;&#1072;%20&#1079;%20&#1075;&#1086;&#1088;&#1110;&#1093;&#1072;%20&#1079;&#1077;&#1088;&#1085;&#1072;.mp3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4;&#1082;&#1089;&#1072;&#1085;&#1072;\&#1042;&#1110;&#1076;&#1082;&#1088;&#1080;&#1090;&#1110;%20&#1091;&#1088;&#1086;&#1082;&#1080;%20&#1076;&#1083;&#1103;%20&#1079;&#1072;&#1087;&#1080;&#1089;&#1091;\&#1042;&#1110;&#1076;&#1082;&#1088;.&#1091;&#1088;&#1086;&#1082;%20&#1030;.%20&#1060;&#1088;&#1072;&#1085;&#1082;&#1086;%20+\&#1052;&#1091;&#1079;&#1080;&#1082;&#1072;\&#1044;&#1074;&#1086;&#1088;&#1078;&#1072;&#1082;%20-%20&#1057;&#1083;&#1072;&#1074;&#1103;&#1085;&#1089;&#1082;&#1080;&#1081;%20&#1090;&#1072;&#1085;&#1077;&#1094;%202.mp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&#1054;&#1082;&#1089;&#1072;&#1085;&#1072;\&#1042;&#1110;&#1076;&#1082;&#1088;&#1080;&#1090;&#1110;%20&#1091;&#1088;&#1086;&#1082;&#1080;%20&#1076;&#1083;&#1103;%20&#1079;&#1072;&#1087;&#1080;&#1089;&#1091;\&#1042;&#1110;&#1076;&#1082;&#1088;.&#1091;&#1088;&#1086;&#1082;%20&#1030;.%20&#1060;&#1088;&#1072;&#1085;&#1082;&#1086;%20+\&#1052;&#1091;&#1079;&#1080;&#1082;&#1072;\Sviridov-Romans-Metel.mp3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4;&#1082;&#1089;&#1072;&#1085;&#1072;\&#1042;&#1110;&#1076;&#1082;&#1088;&#1080;&#1090;&#1110;%20&#1091;&#1088;&#1086;&#1082;&#1080;%20&#1076;&#1083;&#1103;%20&#1079;&#1072;&#1087;&#1080;&#1089;&#1091;\&#1042;&#1110;&#1076;&#1082;&#1088;.&#1091;&#1088;&#1086;&#1082;%20&#1030;.%20&#1060;&#1088;&#1072;&#1085;&#1082;&#1086;%20+\&#1052;&#1091;&#1079;&#1080;&#1082;&#1072;\v.a.mocart_-_dni_gneva_rekviem.mp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5;&#1103;\Desktop\&#1030;.%20&#1060;&#1088;&#1072;&#1085;&#1082;&#1086;\&#1052;&#1091;&#1079;&#1080;&#1082;&#1072;\&#1057;&#1083;&#1072;&#1074;&#1103;&#1085;&#1089;&#1082;&#1080;&#1081;%20&#1090;&#1072;&#1085;&#1077;&#1094;.mp3" TargetMode="Externa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82;&#1089;&#1072;&#1085;&#1072;\&#1042;&#1110;&#1076;&#1082;&#1088;&#1080;&#1090;&#1110;%20&#1091;&#1088;&#1086;&#1082;&#1080;%20&#1076;&#1083;&#1103;%20&#1079;&#1072;&#1087;&#1080;&#1089;&#1091;\&#1030;.%20&#1060;&#1088;&#1072;&#1085;&#1082;&#1086;\&#1052;&#1091;&#1079;&#1080;&#1082;&#1072;\&#1063;&#1086;&#1084;&#1091;%20&#1103;&#1074;&#1083;&#1103;&#1108;&#1096;&#1089;&#1103;%20&#1084;&#1077;&#1085;&#1110;%20&#1091;%20&#1089;&#1085;&#1110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4;&#1082;&#1089;&#1072;&#1085;&#1072;\&#1042;&#1110;&#1076;&#1082;&#1088;&#1080;&#1090;&#1110;%20&#1091;&#1088;&#1086;&#1082;&#1080;%20&#1076;&#1083;&#1103;%20&#1079;&#1072;&#1087;&#1080;&#1089;&#1091;\&#1042;&#1110;&#1076;&#1082;&#1088;.&#1091;&#1088;&#1086;&#1082;%20&#1030;.%20&#1060;&#1088;&#1072;&#1085;&#1082;&#1086;%20+\&#1052;&#1091;&#1079;&#1080;&#1082;&#1072;\&#1041;&#1077;&#1090;&#1093;&#1086;&#1074;&#1077;&#1085;%20-%20&#1050;%20&#1069;&#1083;&#1080;&#1079;&#1077;%20(&#1041;&#1072;&#1075;&#1072;&#1090;&#1077;&#1083;&#1100;%20&#1083;&#1103;-&#1084;&#1080;&#1085;&#1086;&#1088;).mp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82;&#1089;&#1072;&#1085;&#1072;\&#1042;&#1110;&#1076;&#1082;&#1088;&#1080;&#1090;&#1110;%20&#1091;&#1088;&#1086;&#1082;&#1080;%20&#1076;&#1083;&#1103;%20&#1079;&#1072;&#1087;&#1080;&#1089;&#1091;\&#1030;.%20&#1060;&#1088;&#1072;&#1085;&#1082;&#1086;\&#1052;&#1091;&#1079;&#1080;&#1082;&#1072;\&#1063;&#1077;&#1088;&#1074;&#1086;&#1085;&#1072;%20&#1082;&#1072;&#1083;&#1080;&#1085;&#1086;.mp3" TargetMode="Externa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D:\&#1054;&#1082;&#1089;&#1072;&#1085;&#1072;\&#1042;&#1110;&#1076;&#1082;&#1088;&#1080;&#1090;&#1110;%20&#1091;&#1088;&#1086;&#1082;&#1080;%20&#1076;&#1083;&#1103;%20&#1079;&#1072;&#1087;&#1080;&#1089;&#1091;\&#1042;&#1110;&#1076;&#1082;&#1088;.&#1091;&#1088;&#1086;&#1082;%20&#1030;.%20&#1060;&#1088;&#1072;&#1085;&#1082;&#1086;%20+\&#1052;&#1091;&#1079;&#1080;&#1082;&#1072;\&#1064;&#1086;&#1087;&#1077;&#1085;%20-%20&#1053;&#1086;&#1082;&#1090;&#1102;&#1088;&#1085;%20N2%20&#1084;&#1080;-&#1073;&#1077;&#1084;&#1086;&#1083;&#1100;%20(&#1054;&#1087;&#1091;&#1089;%209).mp3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5;&#1103;\Desktop\&#1030;.%20&#1060;&#1088;&#1072;&#1085;&#1082;&#1086;\&#1052;&#1091;&#1079;&#1080;&#1082;&#1072;\&#1041;&#1077;&#1079;&#1084;&#1077;&#1078;&#1085;&#1077;&#1108;_&#1087;&#1086;&#1083;&#1077;__&#1030;.&#1060;&#1088;&#1072;&#1085;&#1082;&#1086;.mp3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кутник 2"/>
          <p:cNvSpPr>
            <a:spLocks noChangeArrowheads="1"/>
          </p:cNvSpPr>
          <p:nvPr/>
        </p:nvSpPr>
        <p:spPr bwMode="auto">
          <a:xfrm>
            <a:off x="0" y="0"/>
            <a:ext cx="9144000" cy="766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>
                <a:solidFill>
                  <a:schemeClr val="bg1">
                    <a:lumMod val="50000"/>
                  </a:schemeClr>
                </a:solidFill>
              </a:rPr>
              <a:t>Тема:</a:t>
            </a:r>
            <a:r>
              <a:rPr lang="uk-UA" sz="5400" b="1" i="1" dirty="0">
                <a:solidFill>
                  <a:srgbClr val="FFFF00"/>
                </a:solidFill>
              </a:rPr>
              <a:t> </a:t>
            </a:r>
            <a:r>
              <a:rPr lang="uk-UA" sz="5000" b="1" i="1" dirty="0">
                <a:solidFill>
                  <a:srgbClr val="FFFF00"/>
                </a:solidFill>
              </a:rPr>
              <a:t>У</a:t>
            </a:r>
            <a:r>
              <a:rPr lang="ru-RU" sz="5000" b="1" i="1" dirty="0">
                <a:solidFill>
                  <a:srgbClr val="FFFF00"/>
                </a:solidFill>
              </a:rPr>
              <a:t>твердження невмирущості людських почуттів та ідеалу кохання у  збірц</a:t>
            </a:r>
            <a:r>
              <a:rPr lang="uk-UA" sz="5000" b="1" i="1" dirty="0">
                <a:solidFill>
                  <a:srgbClr val="FFFF00"/>
                </a:solidFill>
              </a:rPr>
              <a:t>і Івана Франка</a:t>
            </a:r>
            <a:r>
              <a:rPr lang="ru-RU" sz="5000" b="1" i="1" dirty="0">
                <a:solidFill>
                  <a:srgbClr val="FFFF00"/>
                </a:solidFill>
              </a:rPr>
              <a:t> “Зів’яле листя”.</a:t>
            </a:r>
          </a:p>
          <a:p>
            <a:pPr algn="ctr">
              <a:defRPr/>
            </a:pPr>
            <a:r>
              <a:rPr lang="ru-RU" sz="5000" b="1" i="1" dirty="0">
                <a:solidFill>
                  <a:srgbClr val="FFFF00"/>
                </a:solidFill>
              </a:rPr>
              <a:t> </a:t>
            </a:r>
          </a:p>
          <a:p>
            <a:pPr algn="ctr">
              <a:defRPr/>
            </a:pPr>
            <a:r>
              <a:rPr lang="uk-UA" sz="5000" b="1" i="1" dirty="0">
                <a:solidFill>
                  <a:srgbClr val="FFFF00"/>
                </a:solidFill>
              </a:rPr>
              <a:t>Життєві імпульси появи творів.</a:t>
            </a:r>
            <a:endParaRPr lang="ru-RU" sz="5000" b="1" i="1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ru-RU" sz="4000" b="1" i="1" dirty="0">
              <a:solidFill>
                <a:srgbClr val="FFFF00"/>
              </a:solidFill>
            </a:endParaRPr>
          </a:p>
          <a:p>
            <a:pPr>
              <a:defRPr/>
            </a:pPr>
            <a:endParaRPr lang="ru-RU" sz="4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Юзефа Дзвонковська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620713"/>
            <a:ext cx="4787900" cy="6237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400" dirty="0" smtClean="0"/>
              <a:t>    </a:t>
            </a:r>
            <a:r>
              <a:rPr lang="uk-UA" sz="2800" dirty="0" smtClean="0"/>
              <a:t>Явилась друга — гордая княгиня, </a:t>
            </a:r>
            <a:br>
              <a:rPr lang="uk-UA" sz="2800" dirty="0" smtClean="0"/>
            </a:br>
            <a:r>
              <a:rPr lang="uk-UA" sz="2800" dirty="0" smtClean="0"/>
              <a:t>Бліда, мов місяць, тиха та сумна, </a:t>
            </a:r>
            <a:br>
              <a:rPr lang="uk-UA" sz="2800" dirty="0" smtClean="0"/>
            </a:br>
            <a:r>
              <a:rPr lang="uk-UA" sz="2800" dirty="0" smtClean="0"/>
              <a:t>Таємна й недоступна, мов святиня.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dirty="0" smtClean="0"/>
              <a:t>    Мене рукою зимною вона </a:t>
            </a:r>
            <a:br>
              <a:rPr lang="uk-UA" sz="2800" dirty="0" smtClean="0"/>
            </a:br>
            <a:r>
              <a:rPr lang="uk-UA" sz="2800" dirty="0" smtClean="0"/>
              <a:t>Відсунула і шепнула таємно: </a:t>
            </a:r>
            <a:br>
              <a:rPr lang="uk-UA" sz="2800" dirty="0" smtClean="0"/>
            </a:br>
            <a:r>
              <a:rPr lang="uk-UA" sz="2800" dirty="0" smtClean="0"/>
              <a:t>"Мені не жить, тож най умру одна!"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dirty="0" smtClean="0"/>
              <a:t>    І мовчки щезла там, де вічно темно. 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 smtClean="0"/>
          </a:p>
        </p:txBody>
      </p:sp>
      <p:pic>
        <p:nvPicPr>
          <p:cNvPr id="11268" name="Picture 8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513"/>
            <a:ext cx="4276725" cy="551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Дворжак - Славянский танец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5" y="0"/>
            <a:ext cx="531667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й ти дівчина з горіха зер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500063"/>
            <a:ext cx="8929688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uk-UA" sz="3200" i="1">
                <a:solidFill>
                  <a:srgbClr val="FFFF00"/>
                </a:solidFill>
                <a:cs typeface="Times New Roman" pitchFamily="18" charset="0"/>
              </a:rPr>
              <a:t>Розвійтеся з вітром, листочки зів’ялі,</a:t>
            </a:r>
            <a:endParaRPr lang="ru-RU" sz="3200">
              <a:solidFill>
                <a:srgbClr val="FFFF00"/>
              </a:solidFill>
            </a:endParaRPr>
          </a:p>
          <a:p>
            <a:pPr algn="ctr" eaLnBrk="0" hangingPunct="0"/>
            <a:r>
              <a:rPr lang="uk-UA" sz="3200" i="1">
                <a:solidFill>
                  <a:srgbClr val="FFFF00"/>
                </a:solidFill>
                <a:cs typeface="Times New Roman" pitchFamily="18" charset="0"/>
              </a:rPr>
              <a:t>Розвійтесь, як тихе зітхання!</a:t>
            </a:r>
            <a:endParaRPr lang="ru-RU" sz="3200">
              <a:solidFill>
                <a:srgbClr val="FFFF00"/>
              </a:solidFill>
            </a:endParaRPr>
          </a:p>
          <a:p>
            <a:pPr algn="ctr" eaLnBrk="0" hangingPunct="0"/>
            <a:r>
              <a:rPr lang="uk-UA" sz="3200" i="1">
                <a:solidFill>
                  <a:srgbClr val="FFFF00"/>
                </a:solidFill>
                <a:cs typeface="Times New Roman" pitchFamily="18" charset="0"/>
              </a:rPr>
              <a:t>Незгоєні рани,невтишені жалі,</a:t>
            </a:r>
            <a:endParaRPr lang="ru-RU" sz="3200">
              <a:solidFill>
                <a:srgbClr val="FFFF00"/>
              </a:solidFill>
            </a:endParaRPr>
          </a:p>
          <a:p>
            <a:pPr algn="ctr" eaLnBrk="0" hangingPunct="0"/>
            <a:r>
              <a:rPr lang="uk-UA" sz="3200" i="1">
                <a:solidFill>
                  <a:srgbClr val="FFFF00"/>
                </a:solidFill>
                <a:cs typeface="Times New Roman" pitchFamily="18" charset="0"/>
              </a:rPr>
              <a:t>Завмерлеє в серці кохання.</a:t>
            </a:r>
            <a:endParaRPr lang="ru-RU" sz="3200">
              <a:solidFill>
                <a:srgbClr val="FFFF00"/>
              </a:solidFill>
            </a:endParaRPr>
          </a:p>
          <a:p>
            <a:pPr algn="ctr" eaLnBrk="0" hangingPunct="0"/>
            <a:r>
              <a:rPr lang="uk-UA" sz="3200" i="1">
                <a:solidFill>
                  <a:srgbClr val="FFFF00"/>
                </a:solidFill>
                <a:cs typeface="Times New Roman" pitchFamily="18" charset="0"/>
              </a:rPr>
              <a:t>В зів’ялих листочках хто може вгадати</a:t>
            </a:r>
            <a:endParaRPr lang="ru-RU" sz="3200">
              <a:solidFill>
                <a:srgbClr val="FFFF00"/>
              </a:solidFill>
            </a:endParaRPr>
          </a:p>
          <a:p>
            <a:pPr algn="ctr" eaLnBrk="0" hangingPunct="0"/>
            <a:r>
              <a:rPr lang="uk-UA" sz="3200" i="1">
                <a:solidFill>
                  <a:srgbClr val="FFFF00"/>
                </a:solidFill>
                <a:cs typeface="Times New Roman" pitchFamily="18" charset="0"/>
              </a:rPr>
              <a:t>Красу всю зеленого гаю?</a:t>
            </a:r>
            <a:endParaRPr lang="ru-RU" sz="3200">
              <a:solidFill>
                <a:srgbClr val="FFFF00"/>
              </a:solidFill>
            </a:endParaRPr>
          </a:p>
          <a:p>
            <a:pPr algn="ctr" eaLnBrk="0" hangingPunct="0"/>
            <a:r>
              <a:rPr lang="uk-UA" sz="3200" i="1">
                <a:solidFill>
                  <a:srgbClr val="FFFF00"/>
                </a:solidFill>
                <a:cs typeface="Times New Roman" pitchFamily="18" charset="0"/>
              </a:rPr>
              <a:t>Хто взнає, який я чуття скарб багатий</a:t>
            </a:r>
            <a:endParaRPr lang="ru-RU" sz="3200">
              <a:solidFill>
                <a:srgbClr val="FFFF00"/>
              </a:solidFill>
            </a:endParaRPr>
          </a:p>
          <a:p>
            <a:pPr algn="ctr" eaLnBrk="0" hangingPunct="0"/>
            <a:r>
              <a:rPr lang="uk-UA" sz="3200" i="1">
                <a:solidFill>
                  <a:srgbClr val="FFFF00"/>
                </a:solidFill>
                <a:cs typeface="Times New Roman" pitchFamily="18" charset="0"/>
              </a:rPr>
              <a:t>В ті вбогії вірші вкладаю?</a:t>
            </a:r>
            <a:endParaRPr lang="ru-RU" sz="3200">
              <a:solidFill>
                <a:srgbClr val="FFFF00"/>
              </a:solidFill>
            </a:endParaRPr>
          </a:p>
          <a:p>
            <a:pPr algn="ctr" eaLnBrk="0" hangingPunct="0"/>
            <a:r>
              <a:rPr lang="uk-UA" sz="3200" i="1">
                <a:solidFill>
                  <a:srgbClr val="FFFF00"/>
                </a:solidFill>
                <a:cs typeface="Times New Roman" pitchFamily="18" charset="0"/>
              </a:rPr>
              <a:t>Ті скарби найкращі душі молодої</a:t>
            </a:r>
            <a:endParaRPr lang="ru-RU" sz="3200">
              <a:solidFill>
                <a:srgbClr val="FFFF00"/>
              </a:solidFill>
            </a:endParaRPr>
          </a:p>
          <a:p>
            <a:pPr algn="ctr" eaLnBrk="0" hangingPunct="0"/>
            <a:r>
              <a:rPr lang="uk-UA" sz="3200" i="1">
                <a:solidFill>
                  <a:srgbClr val="FFFF00"/>
                </a:solidFill>
                <a:cs typeface="Times New Roman" pitchFamily="18" charset="0"/>
              </a:rPr>
              <a:t>Розтративши марно, без тями,</a:t>
            </a:r>
            <a:endParaRPr lang="ru-RU" sz="3200">
              <a:solidFill>
                <a:srgbClr val="FFFF00"/>
              </a:solidFill>
            </a:endParaRPr>
          </a:p>
          <a:p>
            <a:pPr algn="ctr" eaLnBrk="0" hangingPunct="0"/>
            <a:r>
              <a:rPr lang="uk-UA" sz="3200" i="1">
                <a:solidFill>
                  <a:srgbClr val="FFFF00"/>
                </a:solidFill>
                <a:cs typeface="Times New Roman" pitchFamily="18" charset="0"/>
              </a:rPr>
              <a:t>Жебрак одинокий, назустріч недолі</a:t>
            </a:r>
            <a:endParaRPr lang="ru-RU" sz="3200">
              <a:solidFill>
                <a:srgbClr val="FFFF00"/>
              </a:solidFill>
            </a:endParaRPr>
          </a:p>
          <a:p>
            <a:pPr algn="ctr" eaLnBrk="0" hangingPunct="0"/>
            <a:r>
              <a:rPr lang="uk-UA" sz="3200" i="1">
                <a:solidFill>
                  <a:srgbClr val="FFFF00"/>
                </a:solidFill>
                <a:cs typeface="Times New Roman" pitchFamily="18" charset="0"/>
              </a:rPr>
              <a:t>Піду я сумними стежками.</a:t>
            </a:r>
            <a:endParaRPr lang="uk-UA" sz="3200">
              <a:solidFill>
                <a:srgbClr val="FFFF00"/>
              </a:solidFill>
            </a:endParaRPr>
          </a:p>
        </p:txBody>
      </p:sp>
      <p:pic>
        <p:nvPicPr>
          <p:cNvPr id="4" name="Дворжак - Славянский танец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0109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Целіна Журавська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908050"/>
            <a:ext cx="5003800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400" dirty="0" smtClean="0"/>
              <a:t>    Явилась третя — женщина чи звір? </a:t>
            </a:r>
            <a:br>
              <a:rPr lang="uk-UA" sz="2400" dirty="0" smtClean="0"/>
            </a:br>
            <a:r>
              <a:rPr lang="uk-UA" sz="2400" dirty="0" smtClean="0"/>
              <a:t>Глядиш на неї — і очам приємно,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400" dirty="0" smtClean="0"/>
              <a:t>     Впивається її красою зір. </a:t>
            </a:r>
            <a:br>
              <a:rPr lang="uk-UA" sz="2400" dirty="0" smtClean="0"/>
            </a:br>
            <a:r>
              <a:rPr lang="uk-UA" sz="2400" dirty="0" smtClean="0"/>
              <a:t>То разом страх бере, душа холоне </a:t>
            </a:r>
            <a:br>
              <a:rPr lang="uk-UA" sz="2400" dirty="0" smtClean="0"/>
            </a:br>
            <a:r>
              <a:rPr lang="uk-UA" sz="2400" dirty="0" smtClean="0"/>
              <a:t>І сила розпливається в простір.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400" dirty="0" smtClean="0"/>
              <a:t>    За саме серце вхопила мене, </a:t>
            </a:r>
            <a:br>
              <a:rPr lang="uk-UA" sz="2400" dirty="0" smtClean="0"/>
            </a:br>
            <a:r>
              <a:rPr lang="uk-UA" sz="2400" dirty="0" smtClean="0"/>
              <a:t>Мов сфінкс, у душу кігтями вп'ялилась </a:t>
            </a:r>
            <a:br>
              <a:rPr lang="uk-UA" sz="2400" dirty="0" smtClean="0"/>
            </a:br>
            <a:r>
              <a:rPr lang="uk-UA" sz="2400" dirty="0" smtClean="0"/>
              <a:t>І смокче кров, і геть спокій жене.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400" dirty="0" smtClean="0"/>
              <a:t>    Минали дні, я думав: наситилась, </a:t>
            </a:r>
            <a:br>
              <a:rPr lang="uk-UA" sz="2400" dirty="0" smtClean="0"/>
            </a:br>
            <a:r>
              <a:rPr lang="uk-UA" sz="2400" dirty="0" smtClean="0"/>
              <a:t>Ослабне, щезне…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400" dirty="0" smtClean="0"/>
              <a:t>    Та дарма! Дарма! </a:t>
            </a:r>
            <a:br>
              <a:rPr lang="uk-UA" sz="2400" dirty="0" smtClean="0"/>
            </a:br>
            <a:endParaRPr lang="uk-UA" sz="2400" dirty="0" smtClean="0"/>
          </a:p>
        </p:txBody>
      </p:sp>
      <p:pic>
        <p:nvPicPr>
          <p:cNvPr id="12292" name="Picture 10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8775"/>
            <a:ext cx="3960813" cy="4608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viridov-Romans-Mete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0"/>
            <a:ext cx="9144000" cy="664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uk-UA" sz="3600" i="1">
                <a:solidFill>
                  <a:srgbClr val="FFFF00"/>
                </a:solidFill>
                <a:cs typeface="Times New Roman" pitchFamily="18" charset="0"/>
              </a:rPr>
              <a:t>Вона умерла! Слухай! Бам! Бам! Бам!</a:t>
            </a:r>
            <a:endParaRPr lang="ru-RU" sz="3600">
              <a:solidFill>
                <a:srgbClr val="FFFF00"/>
              </a:solidFill>
            </a:endParaRPr>
          </a:p>
          <a:p>
            <a:pPr algn="ctr" eaLnBrk="0" hangingPunct="0">
              <a:lnSpc>
                <a:spcPct val="150000"/>
              </a:lnSpc>
            </a:pPr>
            <a:r>
              <a:rPr lang="uk-UA" sz="3600" i="1">
                <a:solidFill>
                  <a:srgbClr val="FFFF00"/>
                </a:solidFill>
                <a:cs typeface="Times New Roman" pitchFamily="18" charset="0"/>
              </a:rPr>
              <a:t>Се в моїм серці дзвін посмертний дзвонить.</a:t>
            </a:r>
            <a:endParaRPr lang="ru-RU" sz="3600">
              <a:solidFill>
                <a:srgbClr val="FFFF00"/>
              </a:solidFill>
            </a:endParaRPr>
          </a:p>
          <a:p>
            <a:pPr algn="ctr" eaLnBrk="0" hangingPunct="0">
              <a:lnSpc>
                <a:spcPct val="150000"/>
              </a:lnSpc>
            </a:pPr>
            <a:r>
              <a:rPr lang="uk-UA" sz="3600" i="1">
                <a:solidFill>
                  <a:srgbClr val="FFFF00"/>
                </a:solidFill>
                <a:cs typeface="Times New Roman" pitchFamily="18" charset="0"/>
              </a:rPr>
              <a:t>Вона умерла! Мов тяженний трам,</a:t>
            </a:r>
            <a:endParaRPr lang="ru-RU" sz="3600">
              <a:solidFill>
                <a:srgbClr val="FFFF00"/>
              </a:solidFill>
            </a:endParaRPr>
          </a:p>
          <a:p>
            <a:pPr algn="ctr" eaLnBrk="0" hangingPunct="0">
              <a:lnSpc>
                <a:spcPct val="150000"/>
              </a:lnSpc>
            </a:pPr>
            <a:r>
              <a:rPr lang="uk-UA" sz="3600" i="1">
                <a:solidFill>
                  <a:srgbClr val="FFFF00"/>
                </a:solidFill>
                <a:cs typeface="Times New Roman" pitchFamily="18" charset="0"/>
              </a:rPr>
              <a:t>Мене цілого щось додолу клонить.</a:t>
            </a:r>
            <a:endParaRPr lang="ru-RU" sz="3600">
              <a:solidFill>
                <a:srgbClr val="FFFF00"/>
              </a:solidFill>
            </a:endParaRPr>
          </a:p>
          <a:p>
            <a:pPr algn="ctr" eaLnBrk="0" hangingPunct="0">
              <a:lnSpc>
                <a:spcPct val="150000"/>
              </a:lnSpc>
            </a:pPr>
            <a:r>
              <a:rPr lang="uk-UA" sz="3600" i="1">
                <a:solidFill>
                  <a:srgbClr val="FFFF00"/>
                </a:solidFill>
                <a:cs typeface="Times New Roman" pitchFamily="18" charset="0"/>
              </a:rPr>
              <a:t>Щось горло душить. Чи моїм очам</a:t>
            </a:r>
            <a:endParaRPr lang="ru-RU" sz="3600">
              <a:solidFill>
                <a:srgbClr val="FFFF00"/>
              </a:solidFill>
            </a:endParaRPr>
          </a:p>
          <a:p>
            <a:pPr algn="ctr" eaLnBrk="0" hangingPunct="0">
              <a:lnSpc>
                <a:spcPct val="150000"/>
              </a:lnSpc>
            </a:pPr>
            <a:r>
              <a:rPr lang="uk-UA" sz="3600" i="1">
                <a:solidFill>
                  <a:srgbClr val="FFFF00"/>
                </a:solidFill>
                <a:cs typeface="Times New Roman" pitchFamily="18" charset="0"/>
              </a:rPr>
              <a:t>Хтось видер світло?... Хто се люто гонить</a:t>
            </a:r>
            <a:endParaRPr lang="ru-RU" sz="3600">
              <a:solidFill>
                <a:srgbClr val="FFFF00"/>
              </a:solidFill>
            </a:endParaRPr>
          </a:p>
          <a:p>
            <a:pPr algn="ctr" eaLnBrk="0" hangingPunct="0">
              <a:lnSpc>
                <a:spcPct val="150000"/>
              </a:lnSpc>
            </a:pPr>
            <a:r>
              <a:rPr lang="uk-UA" sz="3600" i="1">
                <a:solidFill>
                  <a:srgbClr val="FFFF00"/>
                </a:solidFill>
                <a:cs typeface="Times New Roman" pitchFamily="18" charset="0"/>
              </a:rPr>
              <a:t>Думки з душі, що в собі біль заперла?</a:t>
            </a:r>
            <a:endParaRPr lang="ru-RU" sz="3600">
              <a:solidFill>
                <a:srgbClr val="FFFF00"/>
              </a:solidFill>
            </a:endParaRPr>
          </a:p>
          <a:p>
            <a:pPr algn="ctr" eaLnBrk="0" hangingPunct="0">
              <a:lnSpc>
                <a:spcPct val="150000"/>
              </a:lnSpc>
            </a:pPr>
            <a:r>
              <a:rPr lang="uk-UA" sz="3600" i="1">
                <a:solidFill>
                  <a:srgbClr val="FFFF00"/>
                </a:solidFill>
                <a:cs typeface="Times New Roman" pitchFamily="18" charset="0"/>
              </a:rPr>
              <a:t>Сам біль? Вона умерла! Вмерла! Вмерла! </a:t>
            </a:r>
            <a:endParaRPr lang="uk-UA" sz="3600">
              <a:solidFill>
                <a:srgbClr val="FFFF00"/>
              </a:solidFill>
            </a:endParaRPr>
          </a:p>
        </p:txBody>
      </p:sp>
      <p:pic>
        <p:nvPicPr>
          <p:cNvPr id="4" name="v.a.mocart_-_dni_gneva_rekvie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202612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0"/>
            <a:ext cx="9144000" cy="66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uk-UA" sz="2400" b="1" i="1">
                <a:solidFill>
                  <a:srgbClr val="FFFF00"/>
                </a:solidFill>
                <a:cs typeface="Times New Roman" pitchFamily="18" charset="0"/>
              </a:rPr>
              <a:t>Поклін тобі, моя зів'яла квітко,</a:t>
            </a:r>
            <a:endParaRPr lang="ru-RU" sz="2400" b="1">
              <a:solidFill>
                <a:srgbClr val="FFFF00"/>
              </a:solidFill>
            </a:endParaRPr>
          </a:p>
          <a:p>
            <a:pPr algn="ctr" eaLnBrk="0" hangingPunct="0">
              <a:lnSpc>
                <a:spcPct val="150000"/>
              </a:lnSpc>
            </a:pPr>
            <a:r>
              <a:rPr lang="uk-UA" sz="2400" b="1" i="1">
                <a:solidFill>
                  <a:srgbClr val="FFFF00"/>
                </a:solidFill>
                <a:cs typeface="Times New Roman" pitchFamily="18" charset="0"/>
              </a:rPr>
              <a:t>Моя розкішна, невідступна мріє,</a:t>
            </a:r>
            <a:endParaRPr lang="ru-RU" sz="2400" b="1">
              <a:solidFill>
                <a:srgbClr val="FFFF00"/>
              </a:solidFill>
            </a:endParaRPr>
          </a:p>
          <a:p>
            <a:pPr algn="ctr" eaLnBrk="0" hangingPunct="0">
              <a:lnSpc>
                <a:spcPct val="150000"/>
              </a:lnSpc>
            </a:pPr>
            <a:r>
              <a:rPr lang="uk-UA" sz="2400" b="1" i="1">
                <a:solidFill>
                  <a:srgbClr val="FFFF00"/>
                </a:solidFill>
                <a:cs typeface="Times New Roman" pitchFamily="18" charset="0"/>
              </a:rPr>
              <a:t>Останній сей поклін!</a:t>
            </a:r>
            <a:endParaRPr lang="ru-RU" sz="2400" b="1">
              <a:solidFill>
                <a:srgbClr val="FFFF00"/>
              </a:solidFill>
            </a:endParaRPr>
          </a:p>
          <a:p>
            <a:pPr algn="ctr" eaLnBrk="0" hangingPunct="0">
              <a:lnSpc>
                <a:spcPct val="150000"/>
              </a:lnSpc>
            </a:pPr>
            <a:r>
              <a:rPr lang="ru-RU" sz="2400" b="1" i="1">
                <a:solidFill>
                  <a:srgbClr val="FFFF00"/>
                </a:solidFill>
                <a:cs typeface="Times New Roman" pitchFamily="18" charset="0"/>
              </a:rPr>
              <a:t>Хоч у житті стрічав тебе я рідко,</a:t>
            </a:r>
            <a:endParaRPr lang="ru-RU" sz="2400" b="1">
              <a:solidFill>
                <a:srgbClr val="FFFF00"/>
              </a:solidFill>
            </a:endParaRPr>
          </a:p>
          <a:p>
            <a:pPr algn="ctr" eaLnBrk="0" hangingPunct="0">
              <a:lnSpc>
                <a:spcPct val="150000"/>
              </a:lnSpc>
            </a:pPr>
            <a:r>
              <a:rPr lang="ru-RU" sz="2400" b="1" i="1">
                <a:solidFill>
                  <a:srgbClr val="FFFF00"/>
                </a:solidFill>
                <a:cs typeface="Times New Roman" pitchFamily="18" charset="0"/>
              </a:rPr>
              <a:t>Та все ж мені той спогад серце гріє,</a:t>
            </a:r>
            <a:endParaRPr lang="ru-RU" sz="2400" b="1">
              <a:solidFill>
                <a:srgbClr val="FFFF00"/>
              </a:solidFill>
            </a:endParaRPr>
          </a:p>
          <a:p>
            <a:pPr algn="ctr" eaLnBrk="0" hangingPunct="0">
              <a:lnSpc>
                <a:spcPct val="150000"/>
              </a:lnSpc>
            </a:pPr>
            <a:r>
              <a:rPr lang="ru-RU" sz="2400" b="1" i="1">
                <a:solidFill>
                  <a:srgbClr val="FFFF00"/>
                </a:solidFill>
                <a:cs typeface="Times New Roman" pitchFamily="18" charset="0"/>
              </a:rPr>
              <a:t>Хоч як болючий він…</a:t>
            </a:r>
            <a:endParaRPr lang="ru-RU" sz="2400" b="1">
              <a:solidFill>
                <a:srgbClr val="FFFF00"/>
              </a:solidFill>
            </a:endParaRPr>
          </a:p>
          <a:p>
            <a:pPr algn="ctr" eaLnBrk="0" hangingPunct="0">
              <a:lnSpc>
                <a:spcPct val="150000"/>
              </a:lnSpc>
            </a:pPr>
            <a:r>
              <a:rPr lang="uk-UA" sz="2400" b="1" i="1">
                <a:solidFill>
                  <a:srgbClr val="FFFF00"/>
                </a:solidFill>
                <a:cs typeface="Times New Roman" pitchFamily="18" charset="0"/>
              </a:rPr>
              <a:t>І нині, хоч нас ділять доли й гори,</a:t>
            </a:r>
            <a:endParaRPr lang="ru-RU" sz="2400" b="1">
              <a:solidFill>
                <a:srgbClr val="FFFF00"/>
              </a:solidFill>
            </a:endParaRPr>
          </a:p>
          <a:p>
            <a:pPr algn="ctr" eaLnBrk="0" hangingPunct="0">
              <a:lnSpc>
                <a:spcPct val="150000"/>
              </a:lnSpc>
            </a:pPr>
            <a:r>
              <a:rPr lang="uk-UA" sz="2400" b="1" i="1">
                <a:solidFill>
                  <a:srgbClr val="FFFF00"/>
                </a:solidFill>
                <a:cs typeface="Times New Roman" pitchFamily="18" charset="0"/>
              </a:rPr>
              <a:t>Коли на душу ляжуть злії змори,</a:t>
            </a:r>
            <a:endParaRPr lang="ru-RU" sz="2400" b="1">
              <a:solidFill>
                <a:srgbClr val="FFFF00"/>
              </a:solidFill>
            </a:endParaRPr>
          </a:p>
          <a:p>
            <a:pPr algn="ctr" eaLnBrk="0" hangingPunct="0">
              <a:lnSpc>
                <a:spcPct val="150000"/>
              </a:lnSpc>
            </a:pPr>
            <a:r>
              <a:rPr lang="uk-UA" sz="2400" b="1" i="1">
                <a:solidFill>
                  <a:srgbClr val="FFFF00"/>
                </a:solidFill>
                <a:cs typeface="Times New Roman" pitchFamily="18" charset="0"/>
              </a:rPr>
              <a:t>Тебе шука душа</a:t>
            </a:r>
            <a:endParaRPr lang="ru-RU" sz="2400" b="1">
              <a:solidFill>
                <a:srgbClr val="FFFF00"/>
              </a:solidFill>
            </a:endParaRPr>
          </a:p>
          <a:p>
            <a:pPr algn="ctr" eaLnBrk="0" hangingPunct="0">
              <a:lnSpc>
                <a:spcPct val="150000"/>
              </a:lnSpc>
            </a:pPr>
            <a:r>
              <a:rPr lang="uk-UA" sz="2400" b="1" i="1">
                <a:solidFill>
                  <a:srgbClr val="FFFF00"/>
                </a:solidFill>
                <a:cs typeface="Times New Roman" pitchFamily="18" charset="0"/>
              </a:rPr>
              <a:t>І до твоєї груді припадає,</a:t>
            </a:r>
            <a:endParaRPr lang="ru-RU" sz="2400" b="1">
              <a:solidFill>
                <a:srgbClr val="FFFF00"/>
              </a:solidFill>
            </a:endParaRPr>
          </a:p>
          <a:p>
            <a:pPr algn="ctr" eaLnBrk="0" hangingPunct="0">
              <a:lnSpc>
                <a:spcPct val="150000"/>
              </a:lnSpc>
            </a:pPr>
            <a:r>
              <a:rPr lang="uk-UA" sz="2400" b="1" i="1">
                <a:solidFill>
                  <a:srgbClr val="FFFF00"/>
                </a:solidFill>
                <a:cs typeface="Times New Roman" pitchFamily="18" charset="0"/>
              </a:rPr>
              <a:t>У стін твоїх весь свій тягар скидає,</a:t>
            </a:r>
            <a:endParaRPr lang="ru-RU" sz="2400" b="1">
              <a:solidFill>
                <a:srgbClr val="FFFF00"/>
              </a:solidFill>
            </a:endParaRPr>
          </a:p>
          <a:p>
            <a:pPr algn="ctr" eaLnBrk="0" hangingPunct="0">
              <a:lnSpc>
                <a:spcPct val="150000"/>
              </a:lnSpc>
            </a:pPr>
            <a:r>
              <a:rPr lang="uk-UA" sz="2400" b="1" i="1">
                <a:solidFill>
                  <a:srgbClr val="FFFF00"/>
                </a:solidFill>
                <a:cs typeface="Times New Roman" pitchFamily="18" charset="0"/>
              </a:rPr>
              <a:t>І голос твій весь плач її втиша.</a:t>
            </a:r>
            <a:endParaRPr lang="uk-UA" sz="2400" b="1">
              <a:solidFill>
                <a:srgbClr val="FFFF00"/>
              </a:solidFill>
            </a:endParaRPr>
          </a:p>
        </p:txBody>
      </p:sp>
      <p:pic>
        <p:nvPicPr>
          <p:cNvPr id="5" name="Славянский тан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Santy\Рабочий стол\франко\edef1b8cd87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738" y="0"/>
            <a:ext cx="5148262" cy="5072063"/>
          </a:xfrm>
        </p:spPr>
        <p:txBody>
          <a:bodyPr/>
          <a:lstStyle/>
          <a:p>
            <a:pPr algn="l">
              <a:defRPr/>
            </a:pPr>
            <a:r>
              <a:rPr lang="en-US" sz="4000" b="1" dirty="0" smtClean="0">
                <a:solidFill>
                  <a:srgbClr val="FF0066"/>
                </a:solidFill>
                <a:latin typeface="AnastasiaScript"/>
              </a:rPr>
              <a:t>“</a:t>
            </a:r>
            <a:r>
              <a:rPr lang="ru-RU" sz="4000" b="1" dirty="0" err="1" smtClean="0">
                <a:solidFill>
                  <a:srgbClr val="FF0066"/>
                </a:solidFill>
                <a:latin typeface="AnastasiaScript"/>
              </a:rPr>
              <a:t>Більш</a:t>
            </a:r>
            <a:r>
              <a:rPr lang="ru-RU" sz="4000" b="1" dirty="0" smtClean="0">
                <a:solidFill>
                  <a:srgbClr val="FF0066"/>
                </a:solidFill>
                <a:latin typeface="AnastasiaScript"/>
              </a:rPr>
              <a:t>, </a:t>
            </a:r>
            <a:r>
              <a:rPr lang="ru-RU" sz="4000" b="1" dirty="0" err="1" smtClean="0">
                <a:solidFill>
                  <a:srgbClr val="FF0066"/>
                </a:solidFill>
                <a:latin typeface="AnastasiaScript"/>
              </a:rPr>
              <a:t>ніж</a:t>
            </a:r>
            <a:r>
              <a:rPr lang="ru-RU" sz="4000" b="1" dirty="0" smtClean="0">
                <a:solidFill>
                  <a:srgbClr val="FF0066"/>
                </a:solidFill>
                <a:latin typeface="AnastasiaScript"/>
              </a:rPr>
              <a:t> меч, </a:t>
            </a:r>
            <a:r>
              <a:rPr lang="ru-RU" sz="4000" b="1" dirty="0" err="1" smtClean="0">
                <a:solidFill>
                  <a:srgbClr val="FF0066"/>
                </a:solidFill>
                <a:latin typeface="AnastasiaScript"/>
              </a:rPr>
              <a:t>і</a:t>
            </a:r>
            <a:r>
              <a:rPr lang="ru-RU" sz="4000" b="1" dirty="0" smtClean="0">
                <a:solidFill>
                  <a:srgbClr val="FF0066"/>
                </a:solidFill>
                <a:latin typeface="AnastasiaScript"/>
              </a:rPr>
              <a:t> огонь, </a:t>
            </a:r>
            <a:r>
              <a:rPr lang="ru-RU" sz="4000" b="1" dirty="0" err="1" smtClean="0">
                <a:solidFill>
                  <a:srgbClr val="FF0066"/>
                </a:solidFill>
                <a:latin typeface="AnastasiaScript"/>
              </a:rPr>
              <a:t>і</a:t>
            </a:r>
            <a:r>
              <a:rPr lang="ru-RU" sz="4000" b="1" dirty="0" smtClean="0">
                <a:solidFill>
                  <a:srgbClr val="FF0066"/>
                </a:solidFill>
                <a:latin typeface="AnastasiaScript"/>
              </a:rPr>
              <a:t> </a:t>
            </a:r>
            <a:r>
              <a:rPr lang="ru-RU" sz="4000" b="1" dirty="0" err="1" smtClean="0">
                <a:solidFill>
                  <a:srgbClr val="FF0066"/>
                </a:solidFill>
                <a:latin typeface="AnastasiaScript"/>
              </a:rPr>
              <a:t>стріла</a:t>
            </a:r>
            <a:r>
              <a:rPr lang="ru-RU" sz="4000" b="1" dirty="0" smtClean="0">
                <a:solidFill>
                  <a:srgbClr val="FF0066"/>
                </a:solidFill>
                <a:latin typeface="AnastasiaScript"/>
              </a:rPr>
              <a:t>, </a:t>
            </a:r>
            <a:r>
              <a:rPr lang="ru-RU" sz="4000" b="1" dirty="0" err="1" smtClean="0">
                <a:solidFill>
                  <a:srgbClr val="FF0066"/>
                </a:solidFill>
                <a:latin typeface="AnastasiaScript"/>
              </a:rPr>
              <a:t>і</a:t>
            </a:r>
            <a:r>
              <a:rPr lang="ru-RU" sz="4000" b="1" dirty="0" smtClean="0">
                <a:solidFill>
                  <a:srgbClr val="FF0066"/>
                </a:solidFill>
                <a:latin typeface="AnastasiaScript"/>
              </a:rPr>
              <a:t> коса.</a:t>
            </a:r>
            <a:r>
              <a:rPr lang="en-US" sz="4000" b="1" dirty="0" smtClean="0">
                <a:solidFill>
                  <a:srgbClr val="FF0066"/>
                </a:solidFill>
                <a:latin typeface="AnastasiaScript"/>
              </a:rPr>
              <a:t> </a:t>
            </a:r>
            <a:r>
              <a:rPr lang="ru-RU" sz="4000" b="1" dirty="0" err="1" smtClean="0">
                <a:solidFill>
                  <a:srgbClr val="FF0066"/>
                </a:solidFill>
                <a:latin typeface="AnastasiaScript"/>
              </a:rPr>
              <a:t>Небезпечне</a:t>
            </a:r>
            <a:r>
              <a:rPr lang="ru-RU" sz="4000" b="1" dirty="0" smtClean="0">
                <a:solidFill>
                  <a:srgbClr val="FF0066"/>
                </a:solidFill>
                <a:latin typeface="AnastasiaScript"/>
              </a:rPr>
              <a:t>  </a:t>
            </a:r>
            <a:r>
              <a:rPr lang="ru-RU" sz="4000" b="1" dirty="0" err="1" smtClean="0">
                <a:solidFill>
                  <a:srgbClr val="FF0066"/>
                </a:solidFill>
                <a:latin typeface="AnastasiaScript"/>
              </a:rPr>
              <a:t>оружжя</a:t>
            </a:r>
            <a:r>
              <a:rPr lang="ru-RU" sz="4000" b="1" dirty="0" smtClean="0">
                <a:solidFill>
                  <a:srgbClr val="FF0066"/>
                </a:solidFill>
                <a:latin typeface="AnastasiaScript"/>
              </a:rPr>
              <a:t> </a:t>
            </a:r>
            <a:r>
              <a:rPr lang="en-US" sz="4000" b="1" dirty="0" smtClean="0">
                <a:solidFill>
                  <a:srgbClr val="FF0066"/>
                </a:solidFill>
                <a:latin typeface="AnastasiaScript"/>
              </a:rPr>
              <a:t> - </a:t>
            </a:r>
            <a:r>
              <a:rPr lang="ru-RU" sz="4000" b="1" dirty="0" err="1" smtClean="0">
                <a:solidFill>
                  <a:srgbClr val="FF0066"/>
                </a:solidFill>
                <a:latin typeface="AnastasiaScript"/>
              </a:rPr>
              <a:t>жіноча</a:t>
            </a:r>
            <a:r>
              <a:rPr lang="ru-RU" sz="4000" b="1" dirty="0" smtClean="0">
                <a:solidFill>
                  <a:srgbClr val="FF0066"/>
                </a:solidFill>
                <a:latin typeface="AnastasiaScript"/>
              </a:rPr>
              <a:t> краса. </a:t>
            </a:r>
            <a:r>
              <a:rPr lang="ru-RU" sz="4000" b="1" dirty="0" err="1" smtClean="0">
                <a:solidFill>
                  <a:srgbClr val="FF0066"/>
                </a:solidFill>
                <a:latin typeface="AnastasiaScript"/>
              </a:rPr>
              <a:t>Ані</a:t>
            </a:r>
            <a:r>
              <a:rPr lang="ru-RU" sz="4000" b="1" dirty="0" smtClean="0">
                <a:solidFill>
                  <a:srgbClr val="FF0066"/>
                </a:solidFill>
                <a:latin typeface="AnastasiaScript"/>
              </a:rPr>
              <a:t> </a:t>
            </a:r>
            <a:r>
              <a:rPr lang="ru-RU" sz="4000" b="1" dirty="0" err="1" smtClean="0">
                <a:solidFill>
                  <a:srgbClr val="FF0066"/>
                </a:solidFill>
                <a:latin typeface="AnastasiaScript"/>
              </a:rPr>
              <a:t>мудрість</a:t>
            </a:r>
            <a:r>
              <a:rPr lang="ru-RU" sz="4000" b="1" dirty="0" smtClean="0">
                <a:solidFill>
                  <a:srgbClr val="FF0066"/>
                </a:solidFill>
                <a:latin typeface="AnastasiaScript"/>
              </a:rPr>
              <a:t>, наука, </a:t>
            </a:r>
            <a:r>
              <a:rPr lang="ru-RU" sz="4000" b="1" dirty="0" err="1" smtClean="0">
                <a:solidFill>
                  <a:srgbClr val="FF0066"/>
                </a:solidFill>
                <a:latin typeface="AnastasiaScript"/>
              </a:rPr>
              <a:t>ні</a:t>
            </a:r>
            <a:r>
              <a:rPr lang="ru-RU" sz="4000" b="1" dirty="0" smtClean="0">
                <a:solidFill>
                  <a:srgbClr val="FF0066"/>
                </a:solidFill>
                <a:latin typeface="AnastasiaScript"/>
              </a:rPr>
              <a:t> </a:t>
            </a:r>
            <a:r>
              <a:rPr lang="ru-RU" sz="4000" b="1" dirty="0" err="1" smtClean="0">
                <a:solidFill>
                  <a:srgbClr val="FF0066"/>
                </a:solidFill>
                <a:latin typeface="AnastasiaScript"/>
              </a:rPr>
              <a:t>старші</a:t>
            </a:r>
            <a:r>
              <a:rPr lang="ru-RU" sz="4000" b="1" dirty="0" smtClean="0">
                <a:solidFill>
                  <a:srgbClr val="FF0066"/>
                </a:solidFill>
                <a:latin typeface="AnastasiaScript"/>
              </a:rPr>
              <a:t> </a:t>
            </a:r>
            <a:r>
              <a:rPr lang="ru-RU" sz="4000" b="1" dirty="0" err="1" smtClean="0">
                <a:solidFill>
                  <a:srgbClr val="FF0066"/>
                </a:solidFill>
                <a:latin typeface="AnastasiaScript"/>
              </a:rPr>
              <a:t>літа</a:t>
            </a:r>
            <a:r>
              <a:rPr lang="ru-RU" sz="4000" b="1" dirty="0" smtClean="0">
                <a:solidFill>
                  <a:srgbClr val="FF0066"/>
                </a:solidFill>
                <a:latin typeface="AnastasiaScript"/>
              </a:rPr>
              <a:t> не </a:t>
            </a:r>
            <a:r>
              <a:rPr lang="ru-RU" sz="4000" b="1" dirty="0" err="1" smtClean="0">
                <a:solidFill>
                  <a:srgbClr val="FF0066"/>
                </a:solidFill>
                <a:latin typeface="AnastasiaScript"/>
              </a:rPr>
              <a:t>дають</a:t>
            </a:r>
            <a:r>
              <a:rPr lang="ru-RU" sz="4000" b="1" dirty="0" smtClean="0">
                <a:solidFill>
                  <a:srgbClr val="FF0066"/>
                </a:solidFill>
                <a:latin typeface="AnastasiaScript"/>
              </a:rPr>
              <a:t> </a:t>
            </a:r>
            <a:r>
              <a:rPr lang="ru-RU" sz="4000" b="1" dirty="0" err="1" smtClean="0">
                <a:solidFill>
                  <a:srgbClr val="FF0066"/>
                </a:solidFill>
                <a:latin typeface="AnastasiaScript"/>
              </a:rPr>
              <a:t>проти</a:t>
            </a:r>
            <a:r>
              <a:rPr lang="ru-RU" sz="4000" b="1" dirty="0" smtClean="0">
                <a:solidFill>
                  <a:srgbClr val="FF0066"/>
                </a:solidFill>
                <a:latin typeface="AnastasiaScript"/>
              </a:rPr>
              <a:t> </a:t>
            </a:r>
            <a:r>
              <a:rPr lang="ru-RU" sz="4000" b="1" dirty="0" err="1" smtClean="0">
                <a:solidFill>
                  <a:srgbClr val="FF0066"/>
                </a:solidFill>
                <a:latin typeface="AnastasiaScript"/>
              </a:rPr>
              <a:t>неї</a:t>
            </a:r>
            <a:r>
              <a:rPr lang="ru-RU" sz="4000" b="1" dirty="0" smtClean="0">
                <a:solidFill>
                  <a:srgbClr val="FF0066"/>
                </a:solidFill>
                <a:latin typeface="AnastasiaScript"/>
              </a:rPr>
              <a:t> </a:t>
            </a:r>
            <a:r>
              <a:rPr lang="ru-RU" sz="4000" b="1" dirty="0" err="1" smtClean="0">
                <a:solidFill>
                  <a:srgbClr val="FF0066"/>
                </a:solidFill>
                <a:latin typeface="AnastasiaScript"/>
              </a:rPr>
              <a:t>міцного</a:t>
            </a:r>
            <a:r>
              <a:rPr lang="ru-RU" sz="4000" b="1" dirty="0" smtClean="0">
                <a:solidFill>
                  <a:srgbClr val="FF0066"/>
                </a:solidFill>
                <a:latin typeface="AnastasiaScript"/>
              </a:rPr>
              <a:t> щита”, </a:t>
            </a:r>
            <a:r>
              <a:rPr lang="en-US" sz="4000" b="1" dirty="0" smtClean="0">
                <a:solidFill>
                  <a:srgbClr val="FF0066"/>
                </a:solidFill>
                <a:latin typeface="AnastasiaScript"/>
              </a:rPr>
              <a:t>- </a:t>
            </a:r>
            <a:r>
              <a:rPr lang="ru-RU" sz="4000" b="1" dirty="0" smtClean="0">
                <a:solidFill>
                  <a:srgbClr val="00B0F0"/>
                </a:solidFill>
                <a:latin typeface="AnastasiaScript"/>
              </a:rPr>
              <a:t>писав </a:t>
            </a:r>
            <a:r>
              <a:rPr lang="ru-RU" sz="4000" b="1" dirty="0" err="1" smtClean="0">
                <a:solidFill>
                  <a:srgbClr val="00B0F0"/>
                </a:solidFill>
                <a:latin typeface="AnastasiaScript"/>
              </a:rPr>
              <a:t>Іван</a:t>
            </a:r>
            <a:r>
              <a:rPr lang="ru-RU" sz="4000" b="1" dirty="0" smtClean="0">
                <a:solidFill>
                  <a:srgbClr val="00B0F0"/>
                </a:solidFill>
                <a:latin typeface="AnastasiaScript"/>
              </a:rPr>
              <a:t> Франко</a:t>
            </a:r>
            <a:r>
              <a:rPr lang="ru-RU" sz="4400" b="1" dirty="0" smtClean="0">
                <a:solidFill>
                  <a:srgbClr val="00B0F0"/>
                </a:solidFill>
                <a:latin typeface="AnastasiaScript"/>
              </a:rPr>
              <a:t>. </a:t>
            </a:r>
            <a:endParaRPr lang="ru-RU" sz="4400" dirty="0" smtClean="0">
              <a:solidFill>
                <a:srgbClr val="00B0F0"/>
              </a:solidFill>
              <a:latin typeface="AnastasiaScript"/>
            </a:endParaRPr>
          </a:p>
        </p:txBody>
      </p:sp>
      <p:pic>
        <p:nvPicPr>
          <p:cNvPr id="3074" name="Picture 2" descr="http://litopys.org.ua/ukrmova/fran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0"/>
            <a:ext cx="2852390" cy="4016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Чому являєшся мені у сні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Ольга Хоружинська</a:t>
            </a:r>
          </a:p>
        </p:txBody>
      </p:sp>
      <p:pic>
        <p:nvPicPr>
          <p:cNvPr id="13316" name="Picture 9" descr="День шлюбу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298" y="1214422"/>
            <a:ext cx="4183084" cy="564357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323528" y="1052736"/>
            <a:ext cx="3384376" cy="55446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88640"/>
            <a:ext cx="9001156" cy="1000156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600" i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astasiaScript" pitchFamily="2" charset="0"/>
              </a:rPr>
              <a:t>Ольга</a:t>
            </a:r>
            <a:r>
              <a:rPr lang="uk-UA" sz="660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uk-UA" sz="6600" i="1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astasiaScript" pitchFamily="2" charset="0"/>
              </a:rPr>
              <a:t>Хоружинська</a:t>
            </a:r>
            <a:endParaRPr lang="ru-RU" sz="6600" i="1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astasiaScrip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8" y="1643063"/>
            <a:ext cx="4857750" cy="52149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  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1428736"/>
            <a:ext cx="5072066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Ця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освічена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жінка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була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йому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вірною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 дружиною, народила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трьох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синів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і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 дочку, писала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статті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,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видавала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 журнал ”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Життя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і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 слово”,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багато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допомагала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чоловікові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 у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написанні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 та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виданні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творів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, переживала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з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 ним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радість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і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 горе. Про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їхній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шлюб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 говорили,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що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це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 сокровенна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мрія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українського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 народу,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розділеного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 кордоном, про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возз’єднання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 Заходу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і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 Сходу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України</a:t>
            </a:r>
            <a:r>
              <a: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.</a:t>
            </a:r>
            <a:endParaRPr lang="ru-RU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071834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214563" y="1785938"/>
            <a:ext cx="4103687" cy="34559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7858180" cy="6825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476250"/>
            <a:ext cx="9144000" cy="6124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uk-UA" sz="4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Епіграф уроку:</a:t>
            </a:r>
          </a:p>
          <a:p>
            <a:pPr algn="r">
              <a:defRPr/>
            </a:pPr>
            <a:r>
              <a:rPr lang="uk-UA" sz="4400" dirty="0"/>
              <a:t/>
            </a:r>
            <a:br>
              <a:rPr lang="uk-UA" sz="4400" dirty="0"/>
            </a:br>
            <a:r>
              <a:rPr lang="ru-RU" sz="4400" dirty="0">
                <a:solidFill>
                  <a:srgbClr val="FFFF00"/>
                </a:solidFill>
              </a:rPr>
              <a:t>О розмотай шляхи мені, богине,</a:t>
            </a:r>
            <a:br>
              <a:rPr lang="ru-RU" sz="4400" dirty="0">
                <a:solidFill>
                  <a:srgbClr val="FFFF00"/>
                </a:solidFill>
              </a:rPr>
            </a:br>
            <a:r>
              <a:rPr lang="uk-UA" sz="4400" dirty="0">
                <a:solidFill>
                  <a:srgbClr val="FFFF00"/>
                </a:solidFill>
              </a:rPr>
              <a:t>Світ за очі від тебе забіжу,</a:t>
            </a:r>
            <a:br>
              <a:rPr lang="uk-UA" sz="4400" dirty="0">
                <a:solidFill>
                  <a:srgbClr val="FFFF00"/>
                </a:solidFill>
              </a:rPr>
            </a:br>
            <a:r>
              <a:rPr lang="uk-UA" sz="4400" dirty="0">
                <a:solidFill>
                  <a:srgbClr val="FFFF00"/>
                </a:solidFill>
              </a:rPr>
              <a:t>Рятуй мене, врятуй мене, бо згине</a:t>
            </a:r>
            <a:br>
              <a:rPr lang="uk-UA" sz="4400" dirty="0">
                <a:solidFill>
                  <a:srgbClr val="FFFF00"/>
                </a:solidFill>
              </a:rPr>
            </a:br>
            <a:r>
              <a:rPr lang="uk-UA" sz="4400" dirty="0">
                <a:solidFill>
                  <a:srgbClr val="FFFF00"/>
                </a:solidFill>
              </a:rPr>
              <a:t>Моя душа, задивлена в чужу.</a:t>
            </a:r>
          </a:p>
          <a:p>
            <a:pPr algn="r">
              <a:defRPr/>
            </a:pPr>
            <a:r>
              <a:rPr lang="uk-UA" sz="4400" dirty="0">
                <a:solidFill>
                  <a:srgbClr val="FFFF00"/>
                </a:solidFill>
              </a:rPr>
              <a:t/>
            </a:r>
            <a:br>
              <a:rPr lang="uk-UA" sz="4400" dirty="0">
                <a:solidFill>
                  <a:srgbClr val="FFFF00"/>
                </a:solidFill>
              </a:rPr>
            </a:br>
            <a:r>
              <a:rPr lang="ru-RU" sz="4400" dirty="0">
                <a:solidFill>
                  <a:srgbClr val="FFFF00"/>
                </a:solidFill>
              </a:rPr>
              <a:t>Л. Костенко</a:t>
            </a:r>
            <a:r>
              <a:rPr lang="ru-RU" sz="4000" dirty="0">
                <a:solidFill>
                  <a:srgbClr val="FFFF00"/>
                </a:solidFill>
              </a:rPr>
              <a:t/>
            </a:r>
            <a:br>
              <a:rPr lang="ru-RU" sz="4000" dirty="0">
                <a:solidFill>
                  <a:srgbClr val="FFFF00"/>
                </a:solidFill>
              </a:rPr>
            </a:b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4" name="Бетховен - К Элизе (Багатель ля-минор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Santy\Рабочий стол\франко\1260217452_frame_photoshop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8" y="1643063"/>
            <a:ext cx="4857750" cy="52149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   </a:t>
            </a:r>
            <a:endParaRPr lang="ru-RU" dirty="0"/>
          </a:p>
        </p:txBody>
      </p:sp>
      <p:pic>
        <p:nvPicPr>
          <p:cNvPr id="6" name="Picture 9" descr="День шлюб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35600" y="857250"/>
            <a:ext cx="3529013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7" name="Прямоугольник 6"/>
          <p:cNvSpPr>
            <a:spLocks noChangeArrowheads="1"/>
          </p:cNvSpPr>
          <p:nvPr/>
        </p:nvSpPr>
        <p:spPr bwMode="auto">
          <a:xfrm>
            <a:off x="4572000" y="1000125"/>
            <a:ext cx="442912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uk-UA" sz="2800" b="1">
                <a:solidFill>
                  <a:srgbClr val="FFFF00"/>
                </a:solidFill>
                <a:latin typeface="Calibri" pitchFamily="34" charset="0"/>
              </a:rPr>
            </a:br>
            <a:endParaRPr lang="uk-UA" sz="2800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3558" name="Прямоугольник 4"/>
          <p:cNvSpPr>
            <a:spLocks noChangeArrowheads="1"/>
          </p:cNvSpPr>
          <p:nvPr/>
        </p:nvSpPr>
        <p:spPr bwMode="auto">
          <a:xfrm>
            <a:off x="755650" y="908050"/>
            <a:ext cx="47863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solidFill>
                  <a:srgbClr val="CC00CC"/>
                </a:solidFill>
                <a:latin typeface="Bookman Old Style" pitchFamily="18" charset="0"/>
              </a:rPr>
              <a:t>Спасибі тобі,моє</a:t>
            </a:r>
            <a:r>
              <a:rPr lang="en-US" sz="2400" b="1" i="1">
                <a:solidFill>
                  <a:srgbClr val="CC00CC"/>
                </a:solidFill>
                <a:latin typeface="Bookman Old Style" pitchFamily="18" charset="0"/>
              </a:rPr>
              <a:t> </a:t>
            </a:r>
            <a:r>
              <a:rPr lang="uk-UA" sz="2400" b="1" i="1">
                <a:solidFill>
                  <a:srgbClr val="CC00CC"/>
                </a:solidFill>
                <a:latin typeface="Bookman Old Style" pitchFamily="18" charset="0"/>
              </a:rPr>
              <a:t>сонечко,</a:t>
            </a:r>
          </a:p>
          <a:p>
            <a:r>
              <a:rPr lang="uk-UA" sz="2400" b="1" i="1">
                <a:solidFill>
                  <a:srgbClr val="CC00CC"/>
                </a:solidFill>
                <a:latin typeface="Bookman Old Style" pitchFamily="18" charset="0"/>
              </a:rPr>
              <a:t>	За промінчик твій – </a:t>
            </a:r>
            <a:r>
              <a:rPr lang="en-US" sz="2400" b="1" i="1">
                <a:solidFill>
                  <a:srgbClr val="CC00CC"/>
                </a:solidFill>
                <a:latin typeface="Bookman Old Style" pitchFamily="18" charset="0"/>
              </a:rPr>
              <a:t>    </a:t>
            </a:r>
            <a:r>
              <a:rPr lang="uk-UA" sz="2400" b="1" i="1">
                <a:solidFill>
                  <a:srgbClr val="CC00CC"/>
                </a:solidFill>
                <a:latin typeface="Bookman Old Style" pitchFamily="18" charset="0"/>
              </a:rPr>
              <a:t>щире словечко!</a:t>
            </a:r>
          </a:p>
          <a:p>
            <a:r>
              <a:rPr lang="uk-UA" sz="2400" b="1" i="1">
                <a:solidFill>
                  <a:srgbClr val="CC00CC"/>
                </a:solidFill>
                <a:latin typeface="Bookman Old Style" pitchFamily="18" charset="0"/>
              </a:rPr>
              <a:t>	Як промінчика не</a:t>
            </a:r>
            <a:r>
              <a:rPr lang="en-US" sz="2400" b="1" i="1">
                <a:solidFill>
                  <a:srgbClr val="CC00CC"/>
                </a:solidFill>
                <a:latin typeface="Bookman Old Style" pitchFamily="18" charset="0"/>
              </a:rPr>
              <a:t> </a:t>
            </a:r>
            <a:r>
              <a:rPr lang="uk-UA" sz="2400" b="1" i="1">
                <a:solidFill>
                  <a:srgbClr val="CC00CC"/>
                </a:solidFill>
                <a:latin typeface="Bookman Old Style" pitchFamily="18" charset="0"/>
              </a:rPr>
              <a:t>здобуть притьмом,</a:t>
            </a:r>
          </a:p>
          <a:p>
            <a:r>
              <a:rPr lang="uk-UA" sz="2400" b="1" i="1">
                <a:solidFill>
                  <a:srgbClr val="CC00CC"/>
                </a:solidFill>
                <a:latin typeface="Bookman Old Style" pitchFamily="18" charset="0"/>
              </a:rPr>
              <a:t>	Слова щирого не купить сріблом.</a:t>
            </a:r>
          </a:p>
          <a:p>
            <a:r>
              <a:rPr lang="uk-UA" sz="2400" b="1" i="1">
                <a:solidFill>
                  <a:srgbClr val="CC00CC"/>
                </a:solidFill>
                <a:latin typeface="Bookman Old Style" pitchFamily="18" charset="0"/>
              </a:rPr>
              <a:t>	В сльоту зимную, в днину мглистую</a:t>
            </a:r>
          </a:p>
          <a:p>
            <a:r>
              <a:rPr lang="uk-UA" sz="2400" b="1" i="1">
                <a:solidFill>
                  <a:srgbClr val="CC00CC"/>
                </a:solidFill>
                <a:latin typeface="Bookman Old Style" pitchFamily="18" charset="0"/>
              </a:rPr>
              <a:t>	Я дорогою йду тернистою;</a:t>
            </a:r>
          </a:p>
          <a:p>
            <a:r>
              <a:rPr lang="uk-UA" sz="2400" b="1" i="1">
                <a:solidFill>
                  <a:srgbClr val="CC00CC"/>
                </a:solidFill>
                <a:latin typeface="Bookman Old Style" pitchFamily="18" charset="0"/>
              </a:rPr>
              <a:t>	Кого я любив, ті забулися,</a:t>
            </a:r>
          </a:p>
          <a:p>
            <a:r>
              <a:rPr lang="uk-UA" sz="2400" b="1" i="1">
                <a:solidFill>
                  <a:srgbClr val="CC00CC"/>
                </a:solidFill>
                <a:latin typeface="Bookman Old Style" pitchFamily="18" charset="0"/>
              </a:rPr>
              <a:t>	а з ким я дружив – відвернулися…</a:t>
            </a:r>
            <a:endParaRPr lang="uk-UA" sz="2400" b="1">
              <a:solidFill>
                <a:srgbClr val="CC00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кутник 1"/>
          <p:cNvSpPr>
            <a:spLocks noChangeArrowheads="1"/>
          </p:cNvSpPr>
          <p:nvPr/>
        </p:nvSpPr>
        <p:spPr bwMode="auto">
          <a:xfrm>
            <a:off x="0" y="620713"/>
            <a:ext cx="93249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/>
              <a:t>Тричі йому «являлася любов», тричі </a:t>
            </a:r>
          </a:p>
          <a:p>
            <a:r>
              <a:rPr lang="ru-RU" sz="4000" b="1" i="1"/>
              <a:t>«в руці від раю ключ держала», і тричі поет втрачав надію на щастя. </a:t>
            </a:r>
          </a:p>
          <a:p>
            <a:endParaRPr lang="ru-RU" sz="4000" b="1"/>
          </a:p>
          <a:p>
            <a:r>
              <a:rPr lang="ru-RU" sz="4000" b="1" i="1"/>
              <a:t>Нерозділене кохання залишило по собі «невтишиму тоску», засипавши снігом сподіване: «Замерзли в серці мрії молодечі, ілюзії криниця пересохла» .</a:t>
            </a:r>
            <a:endParaRPr lang="ru-RU" sz="4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Santy\Рабочий стол\франко\4b403b3f80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14313"/>
            <a:ext cx="91535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i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142875" y="121443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3200" b="1" i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214313" y="2349500"/>
            <a:ext cx="854233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800" b="1" i="1" dirty="0">
                <a:solidFill>
                  <a:srgbClr val="5D2884"/>
                </a:solidFill>
                <a:latin typeface="Calibri" pitchFamily="34" charset="0"/>
              </a:rPr>
              <a:t>Як і кожна людина, Франко мріяв про велике кохання, про гарну і вірну подругу свого життя. І мріючи, він створив собі ідеал кохання і коханої.</a:t>
            </a:r>
          </a:p>
          <a:p>
            <a:pPr algn="just"/>
            <a:r>
              <a:rPr lang="uk-UA" sz="2800" b="1" i="1" dirty="0">
                <a:solidFill>
                  <a:srgbClr val="5D2884"/>
                </a:solidFill>
                <a:latin typeface="Calibri" pitchFamily="34" charset="0"/>
              </a:rPr>
              <a:t>Мудрі люди кажуть: горіх без зерня – ніщо, так і людина без серця. Кохання – це найсвітліше почуття, що народжується в серці людському. Кожен закоханий – поет, тільки не кожен може передати це віршами, як це зробив Франко у своїй збірці </a:t>
            </a:r>
            <a:r>
              <a:rPr lang="uk-UA" sz="2800" b="1" i="1" dirty="0" err="1">
                <a:solidFill>
                  <a:srgbClr val="5D2884"/>
                </a:solidFill>
                <a:latin typeface="Calibri" pitchFamily="34" charset="0"/>
              </a:rPr>
              <a:t>“Зів</a:t>
            </a:r>
            <a:r>
              <a:rPr lang="uk-UA" sz="2800" b="1" i="1" dirty="0" err="1">
                <a:solidFill>
                  <a:srgbClr val="5D2884"/>
                </a:solidFill>
                <a:latin typeface="Calibri" pitchFamily="34" charset="0"/>
                <a:cs typeface="Times New Roman" pitchFamily="18" charset="0"/>
              </a:rPr>
              <a:t>’яле</a:t>
            </a:r>
            <a:r>
              <a:rPr lang="uk-UA" sz="2800" b="1" i="1" dirty="0">
                <a:solidFill>
                  <a:srgbClr val="5D288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uk-UA" sz="2800" b="1" i="1" dirty="0" err="1">
                <a:solidFill>
                  <a:srgbClr val="5D2884"/>
                </a:solidFill>
                <a:latin typeface="Calibri" pitchFamily="34" charset="0"/>
                <a:cs typeface="Times New Roman" pitchFamily="18" charset="0"/>
              </a:rPr>
              <a:t>листя”</a:t>
            </a:r>
            <a:endParaRPr lang="uk-UA" sz="2800" b="1" i="1" dirty="0">
              <a:solidFill>
                <a:srgbClr val="5D2884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0"/>
            <a:ext cx="8929718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0" b="1" dirty="0">
                <a:ln w="10541" cmpd="sng">
                  <a:solidFill>
                    <a:srgbClr val="9B098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8000" b="1" dirty="0">
                <a:ln w="10541" cmpd="sng">
                  <a:solidFill>
                    <a:srgbClr val="9B098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</a:t>
            </a:r>
            <a:r>
              <a:rPr lang="uk-UA" sz="8000" b="1" spc="300" dirty="0">
                <a:ln w="11430" cmpd="sng">
                  <a:solidFill>
                    <a:srgbClr val="9B0986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+mn-lt"/>
              </a:rPr>
              <a:t>Ідеал</a:t>
            </a:r>
            <a:r>
              <a:rPr lang="en-US" sz="8000" b="1" spc="300" dirty="0">
                <a:ln w="11430" cmpd="sng">
                  <a:solidFill>
                    <a:srgbClr val="9B0986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+mn-lt"/>
              </a:rPr>
              <a:t> </a:t>
            </a:r>
            <a:r>
              <a:rPr lang="uk-UA" sz="8000" b="1" spc="300" dirty="0">
                <a:ln w="11430" cmpd="sng">
                  <a:solidFill>
                    <a:srgbClr val="9B0986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+mn-lt"/>
              </a:rPr>
              <a:t>коханої                 жінки</a:t>
            </a:r>
            <a:endParaRPr lang="ru-RU" sz="8000" b="1" dirty="0">
              <a:ln w="11430" cmpd="sng">
                <a:solidFill>
                  <a:srgbClr val="9B0986"/>
                </a:solidFill>
                <a:prstDash val="solid"/>
                <a:miter lim="800000"/>
              </a:ln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Червона калин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9" descr="О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074988" cy="479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2" name="Picture 10" descr="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708400" y="0"/>
            <a:ext cx="3603625" cy="446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3" name="Picture 11" descr="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476375" y="3041650"/>
            <a:ext cx="3251200" cy="381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4" name="Picture 12" descr="День шлюбу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6288088" y="3003550"/>
            <a:ext cx="2855912" cy="385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кутник 1"/>
          <p:cNvSpPr>
            <a:spLocks noChangeArrowheads="1"/>
          </p:cNvSpPr>
          <p:nvPr/>
        </p:nvSpPr>
        <p:spPr bwMode="auto">
          <a:xfrm>
            <a:off x="179388" y="260350"/>
            <a:ext cx="9145587" cy="766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600" b="1" i="1"/>
              <a:t>Чому збірку названо ліричною драмою ?</a:t>
            </a:r>
          </a:p>
          <a:p>
            <a:endParaRPr lang="ru-RU" sz="2600" b="1" i="1"/>
          </a:p>
          <a:p>
            <a:pPr>
              <a:buFont typeface="Wingdings" pitchFamily="2" charset="2"/>
              <a:buChar char="Ø"/>
            </a:pPr>
            <a:r>
              <a:rPr lang="ru-RU" sz="2600" b="1" i="1"/>
              <a:t>Кому адресовані згадані сьогодні вірші?</a:t>
            </a:r>
          </a:p>
          <a:p>
            <a:r>
              <a:rPr lang="ru-RU" sz="2600" b="1" i="1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600" b="1" i="1"/>
              <a:t>Чи можна назвати «Зів'яле листя» автобіографічною збіркою?</a:t>
            </a:r>
          </a:p>
          <a:p>
            <a:endParaRPr lang="ru-RU" sz="2600" b="1" i="1"/>
          </a:p>
          <a:p>
            <a:pPr>
              <a:buFont typeface="Wingdings" pitchFamily="2" charset="2"/>
              <a:buChar char="Ø"/>
            </a:pPr>
            <a:r>
              <a:rPr lang="ru-RU" sz="2600" b="1" i="1"/>
              <a:t>Чому у цій збірці немає віршів, присвячених дружині поета ?</a:t>
            </a:r>
          </a:p>
          <a:p>
            <a:endParaRPr lang="ru-RU" sz="2600" b="1" i="1"/>
          </a:p>
          <a:p>
            <a:pPr>
              <a:buFont typeface="Wingdings" pitchFamily="2" charset="2"/>
              <a:buChar char="Ø"/>
            </a:pPr>
            <a:r>
              <a:rPr lang="ru-RU" sz="2600" b="1" i="1"/>
              <a:t>Назвіть основні мотиви збірки.</a:t>
            </a:r>
          </a:p>
          <a:p>
            <a:endParaRPr lang="ru-RU" sz="2600" b="1" i="1"/>
          </a:p>
          <a:p>
            <a:pPr>
              <a:buFont typeface="Wingdings" pitchFamily="2" charset="2"/>
              <a:buChar char="Ø"/>
            </a:pPr>
            <a:r>
              <a:rPr lang="ru-RU" sz="2600" b="1" i="1"/>
              <a:t>Чому, на вашу думку, ці твори стали популярними піснями і на крилах музики линуть до сердець людських?</a:t>
            </a:r>
          </a:p>
          <a:p>
            <a:endParaRPr lang="ru-RU" sz="2600" b="1" i="1"/>
          </a:p>
          <a:p>
            <a:pPr>
              <a:buFont typeface="Wingdings" pitchFamily="2" charset="2"/>
              <a:buChar char="Ø"/>
            </a:pPr>
            <a:r>
              <a:rPr lang="uk-UA" sz="2800" b="1" i="1">
                <a:solidFill>
                  <a:srgbClr val="FFFF00"/>
                </a:solidFill>
              </a:rPr>
              <a:t>Що є кохання для Франка? </a:t>
            </a:r>
          </a:p>
          <a:p>
            <a:r>
              <a:rPr lang="ru-RU" sz="2600" b="1"/>
              <a:t/>
            </a:r>
            <a:br>
              <a:rPr lang="ru-RU" sz="2600" b="1"/>
            </a:br>
            <a:r>
              <a:rPr lang="ru-RU" sz="2600" b="1"/>
              <a:t/>
            </a:r>
            <a:br>
              <a:rPr lang="ru-RU" sz="2600" b="1"/>
            </a:br>
            <a:endParaRPr lang="ru-RU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Diagram 2"/>
          <p:cNvGraphicFramePr>
            <a:graphicFrameLocks/>
          </p:cNvGraphicFramePr>
          <p:nvPr>
            <p:ph idx="1"/>
          </p:nvPr>
        </p:nvGraphicFramePr>
        <p:xfrm>
          <a:off x="-1692275" y="188913"/>
          <a:ext cx="12025313" cy="6669087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Що є кохання для Франка?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60213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3400" b="1" i="1" dirty="0" smtClean="0">
                <a:solidFill>
                  <a:srgbClr val="FFFF00"/>
                </a:solidFill>
              </a:rPr>
              <a:t>“Зів</a:t>
            </a:r>
            <a:r>
              <a:rPr lang="en-US" sz="3400" b="1" i="1" dirty="0" smtClean="0">
                <a:solidFill>
                  <a:srgbClr val="FFFF00"/>
                </a:solidFill>
              </a:rPr>
              <a:t>’</a:t>
            </a:r>
            <a:r>
              <a:rPr lang="uk-UA" sz="3400" b="1" i="1" dirty="0" smtClean="0">
                <a:solidFill>
                  <a:srgbClr val="FFFF00"/>
                </a:solidFill>
              </a:rPr>
              <a:t>яле листя” , “Лірична драма”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3400" b="1" i="1" dirty="0" smtClean="0">
                <a:solidFill>
                  <a:schemeClr val="accent1"/>
                </a:solidFill>
              </a:rPr>
              <a:t>Любов – це кара, це сумна в</a:t>
            </a:r>
            <a:r>
              <a:rPr lang="en-US" sz="3400" b="1" i="1" dirty="0" smtClean="0">
                <a:solidFill>
                  <a:schemeClr val="accent1"/>
                </a:solidFill>
              </a:rPr>
              <a:t>’</a:t>
            </a:r>
            <a:r>
              <a:rPr lang="uk-UA" sz="3400" b="1" i="1" dirty="0" smtClean="0">
                <a:solidFill>
                  <a:schemeClr val="accent1"/>
                </a:solidFill>
              </a:rPr>
              <a:t>язниця, </a:t>
            </a:r>
            <a:br>
              <a:rPr lang="uk-UA" sz="3400" b="1" i="1" dirty="0" smtClean="0">
                <a:solidFill>
                  <a:schemeClr val="accent1"/>
                </a:solidFill>
              </a:rPr>
            </a:br>
            <a:r>
              <a:rPr lang="uk-UA" sz="3400" b="1" i="1" dirty="0" smtClean="0">
                <a:solidFill>
                  <a:schemeClr val="accent1"/>
                </a:solidFill>
              </a:rPr>
              <a:t>Бог від якої заховав ключі. </a:t>
            </a:r>
            <a:r>
              <a:rPr lang="uk-UA" sz="3400" b="1" i="1" dirty="0" smtClean="0"/>
              <a:t/>
            </a:r>
            <a:br>
              <a:rPr lang="uk-UA" sz="3400" b="1" i="1" dirty="0" smtClean="0"/>
            </a:br>
            <a:r>
              <a:rPr lang="uk-UA" sz="3400" b="1" i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“За любов її і ласку дам я небо, рай, весь світ”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3400" b="1" i="1" dirty="0" smtClean="0">
                <a:solidFill>
                  <a:srgbClr val="002060"/>
                </a:solidFill>
              </a:rPr>
              <a:t>“Як сміючись ти вбила чистую любов мою”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3400" b="1" i="1" dirty="0" smtClean="0">
                <a:solidFill>
                  <a:srgbClr val="0070C0"/>
                </a:solidFill>
              </a:rPr>
              <a:t>“Завмерлеє в серці кохання”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3400" b="1" i="1" dirty="0" smtClean="0">
                <a:solidFill>
                  <a:srgbClr val="00B050"/>
                </a:solidFill>
              </a:rPr>
              <a:t>“Тебе кохаючи, загублю душу”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3400" b="1" i="1" dirty="0" smtClean="0">
                <a:solidFill>
                  <a:srgbClr val="7030A0"/>
                </a:solidFill>
              </a:rPr>
              <a:t>“Люблю я власну мрію”</a:t>
            </a:r>
          </a:p>
          <a:p>
            <a:pPr eaLnBrk="1" hangingPunct="1">
              <a:defRPr/>
            </a:pPr>
            <a:endParaRPr lang="uk-UA" sz="2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dirty="0" smtClean="0">
                <a:solidFill>
                  <a:srgbClr val="FFFF00"/>
                </a:solidFill>
              </a:rPr>
              <a:t>Яким постає Іван Франко на сторінках збірки?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43132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4000" b="1" dirty="0" smtClean="0"/>
              <a:t>Чоловік, що страждає від нерозділеного кохання, але вдячний за це долі.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sz="40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4000" b="1" dirty="0" smtClean="0"/>
              <a:t>Тонкий лірик, з-під пера якого з</a:t>
            </a:r>
            <a:r>
              <a:rPr lang="en-US" sz="4000" b="1" dirty="0" smtClean="0"/>
              <a:t>’</a:t>
            </a:r>
            <a:r>
              <a:rPr lang="uk-UA" sz="4000" b="1" dirty="0" smtClean="0"/>
              <a:t>являються поезії-перлини, що стають піснями.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0" y="307975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800" b="1" i="1" dirty="0"/>
              <a:t>Чи може бути кохання без страждань?</a:t>
            </a:r>
          </a:p>
          <a:p>
            <a:pPr>
              <a:buFont typeface="Wingdings" pitchFamily="2" charset="2"/>
              <a:buChar char="ü"/>
            </a:pPr>
            <a:endParaRPr lang="ru-RU" sz="2800" b="1" i="1" dirty="0"/>
          </a:p>
          <a:p>
            <a:pPr>
              <a:buFont typeface="Wingdings" pitchFamily="2" charset="2"/>
              <a:buChar char="ü"/>
            </a:pPr>
            <a:r>
              <a:rPr lang="uk-UA" sz="2800" b="1" i="1" dirty="0"/>
              <a:t>Чи змогли б ви </a:t>
            </a:r>
            <a:r>
              <a:rPr lang="uk-UA" sz="2800" b="1" i="1" dirty="0" err="1"/>
              <a:t>нерозділено</a:t>
            </a:r>
            <a:r>
              <a:rPr lang="uk-UA" sz="2800" b="1" i="1" dirty="0"/>
              <a:t> кохати?</a:t>
            </a:r>
          </a:p>
          <a:p>
            <a:pPr>
              <a:buFont typeface="Wingdings" pitchFamily="2" charset="2"/>
              <a:buChar char="ü"/>
            </a:pPr>
            <a:endParaRPr lang="ru-RU" sz="2800" b="1" i="1" dirty="0"/>
          </a:p>
          <a:p>
            <a:pPr>
              <a:buFont typeface="Wingdings" pitchFamily="2" charset="2"/>
              <a:buChar char="ü"/>
            </a:pPr>
            <a:r>
              <a:rPr lang="uk-UA" sz="2800" b="1" i="1" dirty="0"/>
              <a:t>Якби поет не закохувався, чи були б написані почуті нами рядки?</a:t>
            </a:r>
          </a:p>
          <a:p>
            <a:endParaRPr lang="ru-RU" sz="2800" b="1" i="1" dirty="0"/>
          </a:p>
          <a:p>
            <a:pPr>
              <a:buFont typeface="Wingdings" pitchFamily="2" charset="2"/>
              <a:buChar char="ü"/>
            </a:pPr>
            <a:r>
              <a:rPr lang="uk-UA" sz="2800" b="1" i="1" dirty="0"/>
              <a:t>Які рядки з творчості поета вам запам’ятались?</a:t>
            </a:r>
          </a:p>
          <a:p>
            <a:endParaRPr lang="ru-RU" sz="2800" b="1" i="1" dirty="0"/>
          </a:p>
          <a:p>
            <a:pPr>
              <a:buFont typeface="Wingdings" pitchFamily="2" charset="2"/>
              <a:buChar char="ü"/>
            </a:pPr>
            <a:r>
              <a:rPr lang="uk-UA" sz="2800" b="1" i="1" dirty="0"/>
              <a:t>Які б поезії І.Франка ви б порадили прочитати своїм знайомим?</a:t>
            </a:r>
          </a:p>
          <a:p>
            <a:endParaRPr lang="ru-RU" sz="2800" b="1" i="1" dirty="0"/>
          </a:p>
          <a:p>
            <a:pPr>
              <a:buFont typeface="Wingdings" pitchFamily="2" charset="2"/>
              <a:buChar char="ü"/>
            </a:pPr>
            <a:r>
              <a:rPr lang="uk-UA" sz="2800" b="1" i="1" dirty="0"/>
              <a:t>Свідченням чого, на вашу думку, є вірші  із «Зів'ялого листя»: слабкої волі чи сили духу?</a:t>
            </a:r>
            <a:endParaRPr lang="ru-RU" sz="2800" b="1" i="1" dirty="0"/>
          </a:p>
          <a:p>
            <a:pPr eaLnBrk="0" hangingPunct="0">
              <a:buFontTx/>
              <a:buChar char="•"/>
            </a:pP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260350"/>
            <a:ext cx="9144000" cy="6618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chemeClr val="tx2"/>
                </a:solidFill>
              </a:rPr>
              <a:t>Життя скороминуче, </a:t>
            </a:r>
          </a:p>
          <a:p>
            <a:pPr algn="r">
              <a:defRPr/>
            </a:pPr>
            <a:r>
              <a:rPr lang="ru-RU" sz="4800" dirty="0">
                <a:solidFill>
                  <a:schemeClr val="tx2"/>
                </a:solidFill>
              </a:rPr>
              <a:t>а кохання — вічне.</a:t>
            </a:r>
            <a:br>
              <a:rPr lang="ru-RU" sz="4800" dirty="0">
                <a:solidFill>
                  <a:schemeClr val="tx2"/>
                </a:solidFill>
              </a:rPr>
            </a:br>
            <a:endParaRPr lang="ru-RU" sz="4800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Зустрічаймось. Вітаймося словом.</a:t>
            </a:r>
            <a:br>
              <a:rPr lang="ru-RU" sz="40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Погляд — в погляд, і в руку — рука.</a:t>
            </a:r>
            <a:br>
              <a:rPr lang="ru-RU" sz="40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Ми приходимо в світ для любові.</a:t>
            </a:r>
            <a:br>
              <a:rPr lang="ru-RU" sz="40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Все, що інше, — неправда гірка.</a:t>
            </a:r>
          </a:p>
          <a:p>
            <a:pPr>
              <a:defRPr/>
            </a:pP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                                                 </a:t>
            </a:r>
            <a:r>
              <a:rPr lang="ru-RU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Ганна Чубач</a:t>
            </a:r>
          </a:p>
          <a:p>
            <a:pPr>
              <a:defRPr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Rectangle 12"/>
          <p:cNvSpPr>
            <a:spLocks noGrp="1" noChangeArrowheads="1"/>
          </p:cNvSpPr>
          <p:nvPr>
            <p:ph type="title"/>
          </p:nvPr>
        </p:nvSpPr>
        <p:spPr>
          <a:xfrm>
            <a:off x="4427538" y="277813"/>
            <a:ext cx="4716462" cy="5815012"/>
          </a:xfrm>
        </p:spPr>
        <p:txBody>
          <a:bodyPr/>
          <a:lstStyle/>
          <a:p>
            <a:pPr algn="r" eaLnBrk="1" hangingPunct="1">
              <a:defRPr/>
            </a:pPr>
            <a:r>
              <a:rPr lang="uk-UA" sz="4000" dirty="0" smtClean="0">
                <a:solidFill>
                  <a:srgbClr val="FFFF00"/>
                </a:solidFill>
              </a:rPr>
              <a:t>Любов – це кара, це сумна в</a:t>
            </a:r>
            <a:r>
              <a:rPr lang="en-US" sz="4000" dirty="0" smtClean="0">
                <a:solidFill>
                  <a:srgbClr val="FFFF00"/>
                </a:solidFill>
              </a:rPr>
              <a:t>’</a:t>
            </a:r>
            <a:r>
              <a:rPr lang="uk-UA" sz="4000" dirty="0" smtClean="0">
                <a:solidFill>
                  <a:srgbClr val="FFFF00"/>
                </a:solidFill>
              </a:rPr>
              <a:t>язниця, </a:t>
            </a:r>
            <a:br>
              <a:rPr lang="uk-UA" sz="4000" dirty="0" smtClean="0">
                <a:solidFill>
                  <a:srgbClr val="FFFF00"/>
                </a:solidFill>
              </a:rPr>
            </a:br>
            <a:r>
              <a:rPr lang="uk-UA" sz="4000" dirty="0" smtClean="0">
                <a:solidFill>
                  <a:srgbClr val="FFFF00"/>
                </a:solidFill>
              </a:rPr>
              <a:t>Бог від якої заховав ключі. </a:t>
            </a:r>
            <a:br>
              <a:rPr lang="uk-UA" sz="4000" dirty="0" smtClean="0">
                <a:solidFill>
                  <a:srgbClr val="FFFF00"/>
                </a:solidFill>
              </a:rPr>
            </a:br>
            <a:r>
              <a:rPr lang="uk-UA" sz="4000" dirty="0" smtClean="0">
                <a:solidFill>
                  <a:srgbClr val="FFFF00"/>
                </a:solidFill>
              </a:rPr>
              <a:t>                                                                                                               П. Сорока</a:t>
            </a:r>
          </a:p>
        </p:txBody>
      </p:sp>
      <p:pic>
        <p:nvPicPr>
          <p:cNvPr id="6147" name="Picture 8" descr="portr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08050"/>
            <a:ext cx="4011612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rgbClr val="FFFF00"/>
                </a:solidFill>
              </a:rPr>
              <a:t>Домашнє завдання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924425"/>
          </a:xfrm>
        </p:spPr>
        <p:txBody>
          <a:bodyPr/>
          <a:lstStyle/>
          <a:p>
            <a:pPr marL="514350" indent="-514350" algn="ctr">
              <a:buFont typeface="Wingdings" pitchFamily="2" charset="2"/>
              <a:buNone/>
              <a:defRPr/>
            </a:pPr>
            <a:r>
              <a:rPr lang="ru-RU" dirty="0" smtClean="0"/>
              <a:t>1</a:t>
            </a:r>
            <a:r>
              <a:rPr lang="ru-RU" b="1" i="1" dirty="0" smtClean="0"/>
              <a:t>. Вивчити напам'ять </a:t>
            </a:r>
            <a:r>
              <a:rPr lang="uk-UA" b="1" i="1" dirty="0" smtClean="0"/>
              <a:t>два</a:t>
            </a:r>
            <a:r>
              <a:rPr lang="ru-RU" b="1" i="1" dirty="0" smtClean="0"/>
              <a:t> вірш</a:t>
            </a:r>
            <a:r>
              <a:rPr lang="uk-UA" b="1" i="1" dirty="0" smtClean="0"/>
              <a:t>а із </a:t>
            </a:r>
            <a:r>
              <a:rPr lang="ru-RU" b="1" i="1" dirty="0" smtClean="0"/>
              <a:t>збірки «Зів'яле листя».</a:t>
            </a:r>
          </a:p>
          <a:p>
            <a:pPr marL="514350" indent="-514350" algn="ctr">
              <a:buFont typeface="Wingdings" pitchFamily="2" charset="2"/>
              <a:buNone/>
              <a:defRPr/>
            </a:pPr>
            <a:endParaRPr lang="ru-RU" b="1" i="1" dirty="0" smtClean="0"/>
          </a:p>
          <a:p>
            <a:pPr marL="514350" indent="-514350" algn="ctr">
              <a:buFont typeface="Wingdings" pitchFamily="2" charset="2"/>
              <a:buNone/>
              <a:defRPr/>
            </a:pPr>
            <a:r>
              <a:rPr lang="uk-UA" b="1" i="1" dirty="0" smtClean="0"/>
              <a:t>2. Написати міні-твір на тему: «Кохання – щастя чи в’язнця, Бог від якої заховав ключі...».</a:t>
            </a:r>
          </a:p>
          <a:p>
            <a:pPr marL="514350" indent="-514350" algn="ctr">
              <a:buFont typeface="Wingdings" pitchFamily="2" charset="2"/>
              <a:buNone/>
              <a:defRPr/>
            </a:pPr>
            <a:endParaRPr lang="ru-RU" b="1" i="1" dirty="0" smtClean="0"/>
          </a:p>
          <a:p>
            <a:pPr marL="514350" indent="-514350" algn="ctr">
              <a:buFont typeface="Wingdings" pitchFamily="2" charset="2"/>
              <a:buNone/>
              <a:defRPr/>
            </a:pPr>
            <a:r>
              <a:rPr lang="uk-UA" b="1" i="1" dirty="0" smtClean="0"/>
              <a:t>3. Написати замітку до газети «І. Франко – співець кохання».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223963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sz="2800" dirty="0" smtClean="0"/>
              <a:t/>
            </a:r>
            <a:br>
              <a:rPr lang="uk-UA" sz="2800" dirty="0" smtClean="0"/>
            </a:br>
            <a:endParaRPr lang="uk-UA" sz="3200" dirty="0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Мета: </a:t>
            </a:r>
          </a:p>
          <a:p>
            <a:pPr>
              <a:defRPr/>
            </a:pPr>
            <a:r>
              <a:rPr lang="uk-UA" sz="2400" b="1" i="1" dirty="0"/>
              <a:t>розкрити світ почуттів і пристрастей, створених поетичним словом великого майстра І. Франка на основі поезій збірки «Зів’яле листя»;  </a:t>
            </a:r>
          </a:p>
          <a:p>
            <a:pPr>
              <a:defRPr/>
            </a:pPr>
            <a:endParaRPr lang="uk-UA" sz="2400" b="1" i="1" dirty="0"/>
          </a:p>
          <a:p>
            <a:pPr>
              <a:defRPr/>
            </a:pPr>
            <a:r>
              <a:rPr lang="uk-UA" sz="2400" b="1" i="1" dirty="0"/>
              <a:t>показати І.Франка не тільки як геніального поета, громадського діяча, а як ніжну людину, яка прагнула знайти в житті справжнє кохання; </a:t>
            </a:r>
            <a:endParaRPr lang="ru-RU" sz="2400" b="1" i="1" dirty="0"/>
          </a:p>
          <a:p>
            <a:pPr>
              <a:defRPr/>
            </a:pPr>
            <a:r>
              <a:rPr lang="uk-UA" sz="2400" b="1" i="1" dirty="0"/>
              <a:t> </a:t>
            </a:r>
            <a:endParaRPr lang="ru-RU" sz="2400" b="1" i="1" dirty="0"/>
          </a:p>
          <a:p>
            <a:pPr>
              <a:defRPr/>
            </a:pPr>
            <a:r>
              <a:rPr lang="uk-UA" sz="2400" b="1" i="1" dirty="0"/>
              <a:t> </a:t>
            </a:r>
            <a:endParaRPr lang="ru-RU" sz="2400" b="1" i="1" dirty="0"/>
          </a:p>
          <a:p>
            <a:pPr>
              <a:defRPr/>
            </a:pPr>
            <a:r>
              <a:rPr lang="uk-UA" sz="2400" b="1" i="1" dirty="0"/>
              <a:t>розвивати й виховувати красу взаємин, любов до поетичного і музичного слова, що лине із закоханого серця І.Я. Франка та відомих світових геніїв музики; </a:t>
            </a:r>
          </a:p>
          <a:p>
            <a:pPr>
              <a:defRPr/>
            </a:pPr>
            <a:endParaRPr lang="uk-UA" sz="2400" b="1" i="1" dirty="0"/>
          </a:p>
          <a:p>
            <a:pPr>
              <a:defRPr/>
            </a:pPr>
            <a:r>
              <a:rPr lang="uk-UA" sz="2400" b="1" i="1" dirty="0"/>
              <a:t>почуття любові, красу взаємин між дівчиною та хлопцем, змусити усвідомити те, що любов – найвеличніше із  людських почуттів, яке необхідно берегти.  </a:t>
            </a:r>
            <a:endParaRPr lang="ru-RU" sz="2400" b="1" i="1" dirty="0"/>
          </a:p>
          <a:p>
            <a:pPr>
              <a:defRPr/>
            </a:pPr>
            <a:endParaRPr lang="uk-UA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3175" cy="774700"/>
          </a:xfrm>
        </p:spPr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rgbClr val="FFFF00"/>
                </a:solidFill>
              </a:rPr>
              <a:t>«Трич</a:t>
            </a:r>
            <a:r>
              <a:rPr lang="uk-UA" i="1" dirty="0" smtClean="0">
                <a:solidFill>
                  <a:srgbClr val="FFFF00"/>
                </a:solidFill>
              </a:rPr>
              <a:t>і мені являлася любов…”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ru-RU" sz="3600" i="1" dirty="0" smtClean="0"/>
              <a:t>Що ви можете сказати про композицію пов</a:t>
            </a:r>
            <a:r>
              <a:rPr lang="uk-UA" sz="3600" i="1" dirty="0" smtClean="0"/>
              <a:t>і</a:t>
            </a:r>
            <a:r>
              <a:rPr lang="ru-RU" sz="3600" i="1" dirty="0" smtClean="0"/>
              <a:t>сті?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uk-UA" sz="3600" i="1" dirty="0" smtClean="0"/>
              <a:t>Чому назви перших трьох частин повісті звучать як поетичні рядки?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uk-UA" sz="3600" i="1" dirty="0" smtClean="0"/>
              <a:t>Чому повість має назву </a:t>
            </a:r>
            <a:r>
              <a:rPr lang="ru-RU" sz="3600" i="1" dirty="0" smtClean="0">
                <a:solidFill>
                  <a:srgbClr val="FFFF00"/>
                </a:solidFill>
              </a:rPr>
              <a:t>«Трич</a:t>
            </a:r>
            <a:r>
              <a:rPr lang="uk-UA" sz="3600" i="1" dirty="0" smtClean="0">
                <a:solidFill>
                  <a:srgbClr val="FFFF00"/>
                </a:solidFill>
              </a:rPr>
              <a:t>і мені являлася любов…”?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uk-UA" sz="3600" i="1" dirty="0" smtClean="0"/>
              <a:t>Як ви розумієте термін”повість-есе”?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uk-UA" sz="3600" i="1" dirty="0" smtClean="0"/>
              <a:t>Що ви знаєте про створення та композицію збірки </a:t>
            </a:r>
            <a:r>
              <a:rPr lang="uk-UA" sz="3600" i="1" dirty="0" smtClean="0">
                <a:solidFill>
                  <a:srgbClr val="FFFF00"/>
                </a:solidFill>
              </a:rPr>
              <a:t>“Зів’яле листя”.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endParaRPr lang="ru-RU" sz="3600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кутник 1"/>
          <p:cNvSpPr>
            <a:spLocks noChangeArrowheads="1"/>
          </p:cNvSpPr>
          <p:nvPr/>
        </p:nvSpPr>
        <p:spPr bwMode="auto">
          <a:xfrm>
            <a:off x="395288" y="549275"/>
            <a:ext cx="842486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/>
              <a:t>«Хвилини, в котрих я любив... були, може, найкращі в моїм житті — жаль тільки, що були це заразом хвилини найтяжчого болю, якого я досі зазнав, а не радості».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Ольга Рошкевич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252413" y="981075"/>
            <a:ext cx="5976938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400" b="1" dirty="0" smtClean="0"/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400" b="1" dirty="0" smtClean="0"/>
              <a:t>    </a:t>
            </a:r>
            <a:r>
              <a:rPr lang="uk-UA" sz="2800" i="1" dirty="0" smtClean="0"/>
              <a:t>Тричі мені являлася любов. </a:t>
            </a:r>
            <a:br>
              <a:rPr lang="uk-UA" sz="2800" i="1" dirty="0" smtClean="0"/>
            </a:br>
            <a:r>
              <a:rPr lang="uk-UA" sz="2800" i="1" dirty="0" smtClean="0"/>
              <a:t>Одна несміла, як лілея біла, </a:t>
            </a:r>
            <a:br>
              <a:rPr lang="uk-UA" sz="2800" i="1" dirty="0" smtClean="0"/>
            </a:br>
            <a:r>
              <a:rPr lang="uk-UA" sz="2800" i="1" dirty="0" smtClean="0"/>
              <a:t>З зітхання й мрій уткана, із обснов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i="1" dirty="0" smtClean="0"/>
              <a:t>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i="1" dirty="0" smtClean="0"/>
              <a:t>    Сріблястих, мов метелик, підлетіла. </a:t>
            </a:r>
            <a:br>
              <a:rPr lang="uk-UA" sz="2800" i="1" dirty="0" smtClean="0"/>
            </a:br>
            <a:r>
              <a:rPr lang="uk-UA" sz="2800" i="1" dirty="0" smtClean="0"/>
              <a:t>Купав її в рожевих блисках май, </a:t>
            </a:r>
            <a:br>
              <a:rPr lang="uk-UA" sz="2800" i="1" dirty="0" smtClean="0"/>
            </a:br>
            <a:r>
              <a:rPr lang="uk-UA" sz="2800" i="1" dirty="0" smtClean="0"/>
              <a:t>На пурпуровій хмарі вранці сіла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i="1" dirty="0" smtClean="0"/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i="1" dirty="0" smtClean="0"/>
              <a:t>    І бачила довкола рай і рай! </a:t>
            </a:r>
            <a:br>
              <a:rPr lang="uk-UA" sz="2800" i="1" dirty="0" smtClean="0"/>
            </a:br>
            <a:r>
              <a:rPr lang="uk-UA" sz="2800" i="1" dirty="0" smtClean="0"/>
              <a:t>Вона була невинна, як дитина, </a:t>
            </a:r>
            <a:br>
              <a:rPr lang="uk-UA" sz="2800" i="1" dirty="0" smtClean="0"/>
            </a:br>
            <a:r>
              <a:rPr lang="uk-UA" sz="2800" i="1" dirty="0" smtClean="0"/>
              <a:t>Пахуча, як розцвілий свіжо гай. </a:t>
            </a:r>
          </a:p>
        </p:txBody>
      </p:sp>
      <p:pic>
        <p:nvPicPr>
          <p:cNvPr id="10244" name="Picture 7" descr="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91200" y="1628775"/>
            <a:ext cx="3352800" cy="5229225"/>
          </a:xfrm>
          <a:effectLst>
            <a:softEdge rad="112500"/>
          </a:effectLst>
        </p:spPr>
      </p:pic>
      <p:pic>
        <p:nvPicPr>
          <p:cNvPr id="5" name="Шопен - Ноктюрн N2 ми-бемоль (Опус 9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71736" y="0"/>
            <a:ext cx="43971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D:\Оксана\Картинки-фоны\valley2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Безмежнеє_поле__І.Франк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439</TotalTime>
  <Words>933</Words>
  <Application>Microsoft Office PowerPoint</Application>
  <PresentationFormat>Экран (4:3)</PresentationFormat>
  <Paragraphs>152</Paragraphs>
  <Slides>30</Slides>
  <Notes>0</Notes>
  <HiddenSlides>0</HiddenSlides>
  <MMClips>11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Times New Roman</vt:lpstr>
      <vt:lpstr>Arial</vt:lpstr>
      <vt:lpstr>Wingdings</vt:lpstr>
      <vt:lpstr>Calibri</vt:lpstr>
      <vt:lpstr>AnastasiaScript</vt:lpstr>
      <vt:lpstr>Bookman Old Style</vt:lpstr>
      <vt:lpstr>Клен</vt:lpstr>
      <vt:lpstr>Слайд 1</vt:lpstr>
      <vt:lpstr>Слайд 2</vt:lpstr>
      <vt:lpstr>Любов – це кара, це сумна в’язниця,  Бог від якої заховав ключі.                                                                                                                 П. Сорока</vt:lpstr>
      <vt:lpstr> </vt:lpstr>
      <vt:lpstr>«Тричі мені являлася любов…”</vt:lpstr>
      <vt:lpstr>Слайд 6</vt:lpstr>
      <vt:lpstr>Ольга Рошкевич</vt:lpstr>
      <vt:lpstr>Слайд 8</vt:lpstr>
      <vt:lpstr>Слайд 9</vt:lpstr>
      <vt:lpstr>Юзефа Дзвонковська</vt:lpstr>
      <vt:lpstr>Слайд 11</vt:lpstr>
      <vt:lpstr>Слайд 12</vt:lpstr>
      <vt:lpstr>Целіна Журавська</vt:lpstr>
      <vt:lpstr>Слайд 14</vt:lpstr>
      <vt:lpstr>Слайд 15</vt:lpstr>
      <vt:lpstr>Слайд 16</vt:lpstr>
      <vt:lpstr>Ольга Хоружинська</vt:lpstr>
      <vt:lpstr>Ольга Хоружинська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Що є кохання для Франка?</vt:lpstr>
      <vt:lpstr>Яким постає Іван Франко на сторінках збірки?</vt:lpstr>
      <vt:lpstr>Слайд 28</vt:lpstr>
      <vt:lpstr>Слайд 29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Аня</dc:creator>
  <cp:lastModifiedBy>Анна</cp:lastModifiedBy>
  <cp:revision>46</cp:revision>
  <dcterms:created xsi:type="dcterms:W3CDTF">1601-01-01T00:00:00Z</dcterms:created>
  <dcterms:modified xsi:type="dcterms:W3CDTF">2013-02-19T16:18:54Z</dcterms:modified>
</cp:coreProperties>
</file>