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60" r:id="rId2"/>
    <p:sldId id="256" r:id="rId3"/>
    <p:sldId id="258" r:id="rId4"/>
    <p:sldId id="261" r:id="rId5"/>
    <p:sldId id="262" r:id="rId6"/>
    <p:sldId id="263" r:id="rId7"/>
    <p:sldId id="264" r:id="rId8"/>
    <p:sldId id="269" r:id="rId9"/>
    <p:sldId id="270" r:id="rId10"/>
    <p:sldId id="265" r:id="rId11"/>
    <p:sldId id="285" r:id="rId12"/>
    <p:sldId id="286" r:id="rId13"/>
    <p:sldId id="266" r:id="rId14"/>
    <p:sldId id="267" r:id="rId15"/>
    <p:sldId id="268" r:id="rId16"/>
    <p:sldId id="272" r:id="rId17"/>
    <p:sldId id="273" r:id="rId18"/>
    <p:sldId id="274" r:id="rId19"/>
    <p:sldId id="300" r:id="rId20"/>
    <p:sldId id="275" r:id="rId21"/>
    <p:sldId id="276" r:id="rId22"/>
    <p:sldId id="303" r:id="rId23"/>
    <p:sldId id="277" r:id="rId24"/>
    <p:sldId id="278" r:id="rId25"/>
    <p:sldId id="279" r:id="rId26"/>
    <p:sldId id="280" r:id="rId27"/>
    <p:sldId id="299" r:id="rId28"/>
    <p:sldId id="295" r:id="rId29"/>
    <p:sldId id="296" r:id="rId30"/>
    <p:sldId id="297" r:id="rId31"/>
    <p:sldId id="283" r:id="rId32"/>
    <p:sldId id="288" r:id="rId33"/>
    <p:sldId id="290" r:id="rId34"/>
    <p:sldId id="289" r:id="rId35"/>
    <p:sldId id="294" r:id="rId36"/>
    <p:sldId id="293" r:id="rId37"/>
    <p:sldId id="281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5AC02-57F8-4B01-BED9-314A3481E0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57B13-5E32-4F61-BF8E-4E244A454A28}">
      <dgm:prSet/>
      <dgm:spPr/>
      <dgm:t>
        <a:bodyPr/>
        <a:lstStyle/>
        <a:p>
          <a:pPr rtl="0"/>
          <a:r>
            <a:rPr lang="uk-UA" b="1" i="0" u="sng" baseline="0" dirty="0" smtClean="0"/>
            <a:t>Тема:</a:t>
          </a:r>
          <a:r>
            <a:rPr lang="uk-UA" b="1" i="0" u="none" dirty="0" smtClean="0"/>
            <a:t> </a:t>
          </a:r>
          <a:r>
            <a:rPr lang="uk-UA" b="1" i="1" baseline="0" dirty="0" smtClean="0"/>
            <a:t>Словники й довідкова література. </a:t>
          </a:r>
          <a:endParaRPr lang="ru-RU" dirty="0"/>
        </a:p>
      </dgm:t>
    </dgm:pt>
    <dgm:pt modelId="{8AFD7DE7-3234-45D1-B67E-3AF695ECAD91}" type="parTrans" cxnId="{631A9AB2-1831-4A2F-B753-17CF1D14E6F8}">
      <dgm:prSet/>
      <dgm:spPr/>
      <dgm:t>
        <a:bodyPr/>
        <a:lstStyle/>
        <a:p>
          <a:endParaRPr lang="ru-RU"/>
        </a:p>
      </dgm:t>
    </dgm:pt>
    <dgm:pt modelId="{4B90A86A-D012-4DCB-912C-4EF92A48D4C0}" type="sibTrans" cxnId="{631A9AB2-1831-4A2F-B753-17CF1D14E6F8}">
      <dgm:prSet/>
      <dgm:spPr/>
      <dgm:t>
        <a:bodyPr/>
        <a:lstStyle/>
        <a:p>
          <a:endParaRPr lang="ru-RU"/>
        </a:p>
      </dgm:t>
    </dgm:pt>
    <dgm:pt modelId="{61A6E240-D63B-4A3B-82F3-4ED76F95D919}">
      <dgm:prSet/>
      <dgm:spPr/>
      <dgm:t>
        <a:bodyPr/>
        <a:lstStyle/>
        <a:p>
          <a:pPr rtl="0"/>
          <a:r>
            <a:rPr lang="uk-UA" b="1" i="1" baseline="0" dirty="0" smtClean="0"/>
            <a:t>Електронні словники. </a:t>
          </a:r>
          <a:endParaRPr lang="ru-RU" dirty="0"/>
        </a:p>
      </dgm:t>
    </dgm:pt>
    <dgm:pt modelId="{A7922AAD-F834-455B-A6EF-BFC697930498}" type="parTrans" cxnId="{E99EDFFE-47BC-4D07-9A56-AA28D5FC8A75}">
      <dgm:prSet/>
      <dgm:spPr/>
      <dgm:t>
        <a:bodyPr/>
        <a:lstStyle/>
        <a:p>
          <a:endParaRPr lang="ru-RU"/>
        </a:p>
      </dgm:t>
    </dgm:pt>
    <dgm:pt modelId="{F722ABB0-9CB9-405A-81AA-8133252796D6}" type="sibTrans" cxnId="{E99EDFFE-47BC-4D07-9A56-AA28D5FC8A75}">
      <dgm:prSet/>
      <dgm:spPr/>
      <dgm:t>
        <a:bodyPr/>
        <a:lstStyle/>
        <a:p>
          <a:endParaRPr lang="ru-RU"/>
        </a:p>
      </dgm:t>
    </dgm:pt>
    <dgm:pt modelId="{42D2EA76-8938-4CAD-A2E6-5DF258D4BAD2}">
      <dgm:prSet/>
      <dgm:spPr/>
      <dgm:t>
        <a:bodyPr/>
        <a:lstStyle/>
        <a:p>
          <a:pPr rtl="0"/>
          <a:r>
            <a:rPr lang="uk-UA" b="1" i="1" baseline="0" dirty="0" smtClean="0"/>
            <a:t>Роль Інтернету в мовній і мовленнєвій  освіті.</a:t>
          </a:r>
          <a:endParaRPr lang="ru-RU" b="1" i="1" baseline="0" dirty="0"/>
        </a:p>
      </dgm:t>
    </dgm:pt>
    <dgm:pt modelId="{E5AE7CBC-0AC6-4DBC-BE00-3423B619E216}" type="parTrans" cxnId="{78DD2332-F208-4F67-8F6D-9EA25D6DB30D}">
      <dgm:prSet/>
      <dgm:spPr/>
      <dgm:t>
        <a:bodyPr/>
        <a:lstStyle/>
        <a:p>
          <a:endParaRPr lang="ru-RU"/>
        </a:p>
      </dgm:t>
    </dgm:pt>
    <dgm:pt modelId="{A29CC0F3-7CB3-42F7-A516-14FDDC0D5F42}" type="sibTrans" cxnId="{78DD2332-F208-4F67-8F6D-9EA25D6DB30D}">
      <dgm:prSet/>
      <dgm:spPr/>
      <dgm:t>
        <a:bodyPr/>
        <a:lstStyle/>
        <a:p>
          <a:endParaRPr lang="ru-RU"/>
        </a:p>
      </dgm:t>
    </dgm:pt>
    <dgm:pt modelId="{EACB44D3-6363-4224-B028-F039C1EF7222}" type="pres">
      <dgm:prSet presAssocID="{AC85AC02-57F8-4B01-BED9-314A3481E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919C7-51A5-4E00-BCC1-6BA3AD581E65}" type="pres">
      <dgm:prSet presAssocID="{54C57B13-5E32-4F61-BF8E-4E244A454A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A9E0E-6FBD-446B-B4EF-7D1DB78BB15F}" type="pres">
      <dgm:prSet presAssocID="{4B90A86A-D012-4DCB-912C-4EF92A48D4C0}" presName="spacer" presStyleCnt="0"/>
      <dgm:spPr/>
    </dgm:pt>
    <dgm:pt modelId="{71B0A23C-F6B8-48F5-958F-1EF9868F3133}" type="pres">
      <dgm:prSet presAssocID="{61A6E240-D63B-4A3B-82F3-4ED76F95D9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07471-4B66-4EB7-B0CE-E6464B53895D}" type="pres">
      <dgm:prSet presAssocID="{F722ABB0-9CB9-405A-81AA-8133252796D6}" presName="spacer" presStyleCnt="0"/>
      <dgm:spPr/>
    </dgm:pt>
    <dgm:pt modelId="{5D987833-EA48-40D5-8A4B-1F990CA8E19F}" type="pres">
      <dgm:prSet presAssocID="{42D2EA76-8938-4CAD-A2E6-5DF258D4BAD2}" presName="parentText" presStyleLbl="node1" presStyleIdx="2" presStyleCnt="3" custLinFactNeighborY="45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D2332-F208-4F67-8F6D-9EA25D6DB30D}" srcId="{AC85AC02-57F8-4B01-BED9-314A3481E039}" destId="{42D2EA76-8938-4CAD-A2E6-5DF258D4BAD2}" srcOrd="2" destOrd="0" parTransId="{E5AE7CBC-0AC6-4DBC-BE00-3423B619E216}" sibTransId="{A29CC0F3-7CB3-42F7-A516-14FDDC0D5F42}"/>
    <dgm:cxn modelId="{631A9AB2-1831-4A2F-B753-17CF1D14E6F8}" srcId="{AC85AC02-57F8-4B01-BED9-314A3481E039}" destId="{54C57B13-5E32-4F61-BF8E-4E244A454A28}" srcOrd="0" destOrd="0" parTransId="{8AFD7DE7-3234-45D1-B67E-3AF695ECAD91}" sibTransId="{4B90A86A-D012-4DCB-912C-4EF92A48D4C0}"/>
    <dgm:cxn modelId="{16699138-8720-4F58-9DD5-1D3E5A2B7A16}" type="presOf" srcId="{AC85AC02-57F8-4B01-BED9-314A3481E039}" destId="{EACB44D3-6363-4224-B028-F039C1EF7222}" srcOrd="0" destOrd="0" presId="urn:microsoft.com/office/officeart/2005/8/layout/vList2"/>
    <dgm:cxn modelId="{F4CC41C5-30FC-480A-91EA-88586E413D93}" type="presOf" srcId="{54C57B13-5E32-4F61-BF8E-4E244A454A28}" destId="{A00919C7-51A5-4E00-BCC1-6BA3AD581E65}" srcOrd="0" destOrd="0" presId="urn:microsoft.com/office/officeart/2005/8/layout/vList2"/>
    <dgm:cxn modelId="{E99EDFFE-47BC-4D07-9A56-AA28D5FC8A75}" srcId="{AC85AC02-57F8-4B01-BED9-314A3481E039}" destId="{61A6E240-D63B-4A3B-82F3-4ED76F95D919}" srcOrd="1" destOrd="0" parTransId="{A7922AAD-F834-455B-A6EF-BFC697930498}" sibTransId="{F722ABB0-9CB9-405A-81AA-8133252796D6}"/>
    <dgm:cxn modelId="{26750B6B-4F3D-413A-83EC-B9E2CE2FE997}" type="presOf" srcId="{42D2EA76-8938-4CAD-A2E6-5DF258D4BAD2}" destId="{5D987833-EA48-40D5-8A4B-1F990CA8E19F}" srcOrd="0" destOrd="0" presId="urn:microsoft.com/office/officeart/2005/8/layout/vList2"/>
    <dgm:cxn modelId="{2B8F75CD-CF15-4CCD-8CB9-DE9C1D4D408F}" type="presOf" srcId="{61A6E240-D63B-4A3B-82F3-4ED76F95D919}" destId="{71B0A23C-F6B8-48F5-958F-1EF9868F3133}" srcOrd="0" destOrd="0" presId="urn:microsoft.com/office/officeart/2005/8/layout/vList2"/>
    <dgm:cxn modelId="{B46A3260-4850-425B-806B-399E1C1A84D7}" type="presParOf" srcId="{EACB44D3-6363-4224-B028-F039C1EF7222}" destId="{A00919C7-51A5-4E00-BCC1-6BA3AD581E65}" srcOrd="0" destOrd="0" presId="urn:microsoft.com/office/officeart/2005/8/layout/vList2"/>
    <dgm:cxn modelId="{A1BBEFD0-CF2C-442D-897F-E69B11CFAC11}" type="presParOf" srcId="{EACB44D3-6363-4224-B028-F039C1EF7222}" destId="{3A5A9E0E-6FBD-446B-B4EF-7D1DB78BB15F}" srcOrd="1" destOrd="0" presId="urn:microsoft.com/office/officeart/2005/8/layout/vList2"/>
    <dgm:cxn modelId="{C386866F-C4E3-452D-A59F-35488AD5C047}" type="presParOf" srcId="{EACB44D3-6363-4224-B028-F039C1EF7222}" destId="{71B0A23C-F6B8-48F5-958F-1EF9868F3133}" srcOrd="2" destOrd="0" presId="urn:microsoft.com/office/officeart/2005/8/layout/vList2"/>
    <dgm:cxn modelId="{81661CCD-785A-4028-9830-8C006A7A34A5}" type="presParOf" srcId="{EACB44D3-6363-4224-B028-F039C1EF7222}" destId="{CCF07471-4B66-4EB7-B0CE-E6464B53895D}" srcOrd="3" destOrd="0" presId="urn:microsoft.com/office/officeart/2005/8/layout/vList2"/>
    <dgm:cxn modelId="{56200484-5F55-432C-8275-60CD1E6705D9}" type="presParOf" srcId="{EACB44D3-6363-4224-B028-F039C1EF7222}" destId="{5D987833-EA48-40D5-8A4B-1F990CA8E1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919C7-51A5-4E00-BCC1-6BA3AD581E65}">
      <dsp:nvSpPr>
        <dsp:cNvPr id="0" name=""/>
        <dsp:cNvSpPr/>
      </dsp:nvSpPr>
      <dsp:spPr>
        <a:xfrm>
          <a:off x="0" y="189262"/>
          <a:ext cx="8784976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sng" kern="1200" baseline="0" dirty="0" smtClean="0"/>
            <a:t>Тема:</a:t>
          </a:r>
          <a:r>
            <a:rPr lang="uk-UA" sz="2800" b="1" i="0" u="none" kern="1200" dirty="0" smtClean="0"/>
            <a:t> </a:t>
          </a:r>
          <a:r>
            <a:rPr lang="uk-UA" sz="2800" b="1" i="1" kern="1200" baseline="0" dirty="0" smtClean="0"/>
            <a:t>Словники й довідкова література. </a:t>
          </a:r>
          <a:endParaRPr lang="ru-RU" sz="2800" kern="1200" dirty="0"/>
        </a:p>
      </dsp:txBody>
      <dsp:txXfrm>
        <a:off x="0" y="189262"/>
        <a:ext cx="8784976" cy="671580"/>
      </dsp:txXfrm>
    </dsp:sp>
    <dsp:sp modelId="{71B0A23C-F6B8-48F5-958F-1EF9868F3133}">
      <dsp:nvSpPr>
        <dsp:cNvPr id="0" name=""/>
        <dsp:cNvSpPr/>
      </dsp:nvSpPr>
      <dsp:spPr>
        <a:xfrm>
          <a:off x="0" y="941482"/>
          <a:ext cx="8784976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/>
            <a:t>Електронні словники. </a:t>
          </a:r>
          <a:endParaRPr lang="ru-RU" sz="2800" kern="1200" dirty="0"/>
        </a:p>
      </dsp:txBody>
      <dsp:txXfrm>
        <a:off x="0" y="941482"/>
        <a:ext cx="8784976" cy="671580"/>
      </dsp:txXfrm>
    </dsp:sp>
    <dsp:sp modelId="{5D987833-EA48-40D5-8A4B-1F990CA8E19F}">
      <dsp:nvSpPr>
        <dsp:cNvPr id="0" name=""/>
        <dsp:cNvSpPr/>
      </dsp:nvSpPr>
      <dsp:spPr>
        <a:xfrm>
          <a:off x="0" y="1730617"/>
          <a:ext cx="8784976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baseline="0" dirty="0" smtClean="0"/>
            <a:t>Роль Інтернету в мовній і мовленнєвій  освіті.</a:t>
          </a:r>
          <a:endParaRPr lang="ru-RU" sz="2800" b="1" i="1" kern="1200" baseline="0" dirty="0"/>
        </a:p>
      </dsp:txBody>
      <dsp:txXfrm>
        <a:off x="0" y="1730617"/>
        <a:ext cx="8784976" cy="671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7E05-0255-4A3F-A934-6416A3555035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B726-8FB1-45A9-8B95-82C786143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4B726-8FB1-45A9-8B95-82C78614389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0E9E2F-29BC-47B5-902D-7D5C64752BD8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7398D-81D0-47E9-918C-365226A683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4;&#1082;&#1089;&#1072;&#1085;&#1072;\&#1042;&#1110;&#1076;&#1082;&#1088;&#1080;&#1090;&#1110;%20&#1091;&#1088;&#1086;&#1082;&#1080;%20&#1076;&#1083;&#1103;%20&#1079;&#1072;&#1087;&#1080;&#1089;&#1091;\&#1057;&#1083;&#1086;&#1074;&#1085;&#1080;&#1082;&#1080;\&#1042;&#1110;&#1076;&#1077;&#1086;\&#1042;&#1077;&#1088;&#1090;&#1077;&#1087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4;&#1082;&#1089;&#1072;&#1085;&#1072;\&#1042;&#1110;&#1076;&#1082;&#1088;&#1080;&#1090;&#1110;%20&#1091;&#1088;&#1086;&#1082;&#1080;%20&#1076;&#1083;&#1103;%20&#1079;&#1072;&#1087;&#1080;&#1089;&#1091;\&#1057;&#1083;&#1086;&#1074;&#1085;&#1080;&#1082;&#1080;\&#1042;&#1110;&#1076;&#1077;&#1086;\&#1053;&#1086;&#1074;&#1086;&#1088;&#1110;&#1095;&#1085;&#1110;%20&#1087;&#1086;&#1089;&#1110;&#1074;&#1072;&#1085;&#1085;&#1103;.av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692696"/>
            <a:ext cx="762170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Христос народився!</a:t>
            </a:r>
          </a:p>
          <a:p>
            <a:pPr algn="ctr"/>
            <a:endParaRPr lang="uk-UA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Славімо</a:t>
            </a:r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його!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/>
              <a:t>Лексикографія -</a:t>
            </a:r>
            <a:endParaRPr lang="ru-RU" sz="6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>
                <a:solidFill>
                  <a:schemeClr val="bg2">
                    <a:lumMod val="50000"/>
                  </a:schemeClr>
                </a:solidFill>
              </a:rPr>
              <a:t>розділ науки про мову, який займається укладанням словників.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4114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1093004" y="6021288"/>
            <a:ext cx="7223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Титульна сторінка другого видання</a:t>
            </a:r>
            <a:endParaRPr lang="ru-RU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6228184" y="1196752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Приклад статті (оригінальна орфографія)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/>
              <a:t>Електронний словник - </a:t>
            </a:r>
            <a:r>
              <a:rPr lang="uk-UA" sz="6000" dirty="0" smtClean="0"/>
              <a:t>  </a:t>
            </a:r>
            <a:endParaRPr lang="ru-RU" sz="6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4400" dirty="0" smtClean="0"/>
              <a:t>комп'ютерна база даних, що містить особливим чином закодовані словникові статті, що дозволяють здійснювати швидкий пошук потрібних слів.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Додаткові можливості електронних словників: 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дають змогу зберігати великий обсяг інформації за допомогою використання гіперпосилань;</a:t>
            </a:r>
            <a:endParaRPr lang="ru-RU" dirty="0" smtClean="0"/>
          </a:p>
          <a:p>
            <a:pPr lvl="0"/>
            <a:r>
              <a:rPr lang="uk-UA" dirty="0" smtClean="0"/>
              <a:t>електронний словник має ефективну систему пошуку (повнотекстовий пошук, одночасний пошук у кількох словниках, швидкість пошуку);</a:t>
            </a:r>
            <a:endParaRPr lang="ru-RU" dirty="0" smtClean="0"/>
          </a:p>
          <a:p>
            <a:pPr lvl="0"/>
            <a:r>
              <a:rPr lang="uk-UA" dirty="0" smtClean="0"/>
              <a:t>в електронних словниках можуть застосовувати засоби </a:t>
            </a:r>
            <a:r>
              <a:rPr lang="uk-UA" dirty="0" err="1" smtClean="0"/>
              <a:t>мультимедіа</a:t>
            </a:r>
            <a:r>
              <a:rPr lang="uk-UA" dirty="0" smtClean="0"/>
              <a:t>: озвучування заголовних слів, уведення ілюстративного матеріалу з фотографіями, анімацією, </a:t>
            </a:r>
            <a:r>
              <a:rPr lang="uk-UA" dirty="0" err="1" smtClean="0"/>
              <a:t>відеофрагментами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можливість використання словників у локальній і глобальній мережах;</a:t>
            </a:r>
            <a:endParaRPr lang="ru-RU" dirty="0" smtClean="0"/>
          </a:p>
          <a:p>
            <a:pPr lvl="0"/>
            <a:r>
              <a:rPr lang="uk-UA" dirty="0" smtClean="0"/>
              <a:t>значне заощадження часу й матеріальних ресурсів у процесі створення комп'ютерних слов­ників;</a:t>
            </a:r>
            <a:endParaRPr lang="ru-RU" dirty="0" smtClean="0"/>
          </a:p>
          <a:p>
            <a:pPr lvl="0"/>
            <a:r>
              <a:rPr lang="uk-UA" dirty="0" smtClean="0"/>
              <a:t>також зберігаються природні ресурси.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/>
              <a:t>Працюючи зі словником, потрібно дотримуватися таких рекомендацій:</a:t>
            </a:r>
            <a:endParaRPr lang="ru-RU" sz="32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6584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Іменник уводити в називному відмінку однини.</a:t>
            </a:r>
          </a:p>
          <a:p>
            <a:endParaRPr lang="uk-UA" sz="2400" dirty="0" smtClean="0"/>
          </a:p>
          <a:p>
            <a:r>
              <a:rPr lang="uk-UA" sz="2400" dirty="0" smtClean="0"/>
              <a:t>Прикметник  уводити в називному відмінку чоловічого роду в повній формі.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uk-UA" sz="2400" dirty="0" smtClean="0"/>
              <a:t>Дієслово вводити в теперішньому часі або в неозначеній формі.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uk-UA" sz="2400" dirty="0" smtClean="0"/>
              <a:t>Займенник або числівник увести в називному відмінку.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uk-UA" sz="2400" dirty="0" smtClean="0"/>
              <a:t>Для пошуку фразеологічного виразу вводити його основне слово (змістову серцевину). </a:t>
            </a:r>
            <a:endParaRPr lang="uk-UA" sz="2400" i="1" dirty="0" smtClean="0"/>
          </a:p>
          <a:p>
            <a:pPr>
              <a:buNone/>
            </a:pPr>
            <a:endParaRPr lang="ru-RU" sz="2400" dirty="0" smtClean="0"/>
          </a:p>
          <a:p>
            <a:r>
              <a:rPr lang="uk-UA" sz="2400" dirty="0" smtClean="0"/>
              <a:t>Щоб дізнатися значення (тлумачення) цього слова, слід натиснути лівою клавішею миші на нього.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u="sng" dirty="0" smtClean="0"/>
              <a:t>Це варто пам’ятати!!!</a:t>
            </a:r>
            <a:endParaRPr lang="ru-RU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276872"/>
            <a:ext cx="889248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/>
              <a:t>   Словники дають відповіді тільки тим, хто уміє користуватися  ними. </a:t>
            </a:r>
            <a:endParaRPr lang="ru-RU" sz="5400" dirty="0" smtClean="0"/>
          </a:p>
          <a:p>
            <a:pPr algn="ctr">
              <a:buNone/>
            </a:pP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Навчальне дослідження-пошук </a:t>
            </a:r>
            <a:r>
              <a:rPr lang="uk-UA" sz="4000" b="1" i="1" u="sng" dirty="0" smtClean="0">
                <a:solidFill>
                  <a:srgbClr val="FF0000"/>
                </a:solidFill>
              </a:rPr>
              <a:t>(4 б.)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2060848"/>
            <a:ext cx="8280920" cy="309634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Пояснити значення слів</a:t>
            </a:r>
            <a:r>
              <a:rPr lang="uk-UA" sz="4000" i="1" dirty="0" smtClean="0"/>
              <a:t> </a:t>
            </a:r>
            <a:r>
              <a:rPr lang="uk-UA" sz="4000" i="1" dirty="0" smtClean="0">
                <a:solidFill>
                  <a:srgbClr val="FF0000"/>
                </a:solidFill>
              </a:rPr>
              <a:t>традиція, звичай, обряд, вертеп</a:t>
            </a:r>
            <a:r>
              <a:rPr lang="uk-UA" sz="4000" i="1" dirty="0" smtClean="0"/>
              <a:t> </a:t>
            </a:r>
            <a:r>
              <a:rPr lang="uk-UA" sz="4000" dirty="0" smtClean="0"/>
              <a:t> за тлумачним  і електронним словниками.</a:t>
            </a:r>
          </a:p>
          <a:p>
            <a:endParaRPr lang="uk-UA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 smtClean="0"/>
              <a:t>Слайдова презентація </a:t>
            </a:r>
            <a:r>
              <a:rPr lang="uk-UA" sz="4400" b="1" i="1" dirty="0" err="1" smtClean="0">
                <a:solidFill>
                  <a:srgbClr val="FF0000"/>
                </a:solidFill>
              </a:rPr>
              <a:t>“Вертеп”</a:t>
            </a: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92305" y="2967335"/>
            <a:ext cx="455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Текст напису</a:t>
            </a:r>
          </a:p>
        </p:txBody>
      </p:sp>
      <p:pic>
        <p:nvPicPr>
          <p:cNvPr id="4" name="Рисунок 3" descr="C:\Documents and Settings\User\Рабочий стол\Безымянный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5527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ертеп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71059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Не бійтесь заглядати у словник -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                                                                                                        Це пишний сад, а не сумне провалля.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                                                                                                Збирайте, як розумний садівник,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                                                                                                         Достиглий овоч у Грінченка й Даля…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                                                                                     М.Рильський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355976" y="332656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u="sng" dirty="0" smtClean="0"/>
              <a:t>Епіграф </a:t>
            </a:r>
            <a:r>
              <a:rPr lang="uk-UA" sz="4000" u="sng" dirty="0"/>
              <a:t>уроку: 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Лінгвістична гра </a:t>
            </a:r>
            <a:r>
              <a:rPr lang="uk-UA" b="1" i="1" u="sng" dirty="0" smtClean="0"/>
              <a:t/>
            </a:r>
            <a:br>
              <a:rPr lang="uk-UA" b="1" i="1" u="sng" dirty="0" smtClean="0"/>
            </a:br>
            <a:r>
              <a:rPr lang="uk-UA" b="1" i="1" u="sng" dirty="0" smtClean="0"/>
              <a:t>«Добери синонім»</a:t>
            </a:r>
            <a:r>
              <a:rPr lang="uk-UA" b="1" i="1" dirty="0" smtClean="0"/>
              <a:t> </a:t>
            </a:r>
            <a:r>
              <a:rPr lang="uk-UA" sz="4000" b="1" i="1" dirty="0" smtClean="0">
                <a:solidFill>
                  <a:srgbClr val="FF0000"/>
                </a:solidFill>
              </a:rPr>
              <a:t>(5 б.)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/>
            <a:r>
              <a:rPr lang="uk-UA" sz="2800" dirty="0" smtClean="0"/>
              <a:t>1. Перекласти подані фразеологізми на українську мову та  дібрати до них  синоніми </a:t>
            </a:r>
          </a:p>
          <a:p>
            <a:pPr algn="ctr">
              <a:buNone/>
            </a:pPr>
            <a:r>
              <a:rPr lang="uk-UA" sz="2800" dirty="0" smtClean="0"/>
              <a:t> (при потребі звернутися до перекладного словника та словників синонімів чи фразеологізмів).</a:t>
            </a:r>
          </a:p>
          <a:p>
            <a:pPr algn="ctr">
              <a:buNone/>
            </a:pPr>
            <a:endParaRPr lang="uk-UA" sz="2800" dirty="0" smtClean="0"/>
          </a:p>
          <a:p>
            <a:pPr algn="ctr"/>
            <a:r>
              <a:rPr lang="uk-UA" sz="2800" dirty="0" smtClean="0"/>
              <a:t>2. Поєднати  фразеологізми двох мов.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355976" cy="63093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Бабьи сказки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Бить баклуши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Два сапога пара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Дело в шляпе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Еле-еле душа в теле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Задирать нос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Лясы точить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Скатертью дорожка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Считать ворон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Душа нараспашку</a:t>
            </a:r>
            <a:endParaRPr lang="uk-UA" sz="3200" dirty="0" smtClean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67536" y="521296"/>
            <a:ext cx="4176464" cy="6336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Сон рябо</a:t>
            </a:r>
            <a:r>
              <a:rPr lang="uk-UA" sz="3200" dirty="0" smtClean="0"/>
              <a:t>ї</a:t>
            </a:r>
            <a:r>
              <a:rPr lang="ru-RU" sz="3200" dirty="0" smtClean="0"/>
              <a:t> кобили</a:t>
            </a:r>
          </a:p>
          <a:p>
            <a:r>
              <a:rPr lang="uk-UA" sz="3200" dirty="0" smtClean="0"/>
              <a:t>Усе гаразд</a:t>
            </a:r>
            <a:endParaRPr lang="ru-RU" sz="3200" dirty="0" smtClean="0"/>
          </a:p>
          <a:p>
            <a:r>
              <a:rPr lang="uk-UA" sz="3200" dirty="0" smtClean="0"/>
              <a:t>Серце на долоні</a:t>
            </a:r>
            <a:endParaRPr lang="ru-RU" sz="3200" dirty="0" smtClean="0"/>
          </a:p>
          <a:p>
            <a:r>
              <a:rPr lang="ru-RU" sz="3200" dirty="0" smtClean="0"/>
              <a:t>Бай</a:t>
            </a:r>
            <a:r>
              <a:rPr lang="uk-UA" sz="3200" dirty="0" smtClean="0"/>
              <a:t>дики бити</a:t>
            </a:r>
            <a:endParaRPr lang="ru-RU" sz="3200" dirty="0" smtClean="0"/>
          </a:p>
          <a:p>
            <a:r>
              <a:rPr lang="uk-UA" sz="3200" dirty="0" smtClean="0"/>
              <a:t>Обоє рябоє</a:t>
            </a:r>
            <a:endParaRPr lang="ru-RU" sz="3200" dirty="0" smtClean="0"/>
          </a:p>
          <a:p>
            <a:r>
              <a:rPr lang="uk-UA" sz="3200" dirty="0" smtClean="0"/>
              <a:t>Живий та теплий</a:t>
            </a:r>
            <a:endParaRPr lang="ru-RU" sz="3200" dirty="0" smtClean="0"/>
          </a:p>
          <a:p>
            <a:r>
              <a:rPr lang="uk-UA" sz="3200" dirty="0" smtClean="0"/>
              <a:t>Кирпу гнути</a:t>
            </a:r>
            <a:endParaRPr lang="ru-RU" sz="3200" dirty="0" smtClean="0"/>
          </a:p>
          <a:p>
            <a:r>
              <a:rPr lang="uk-UA" sz="3200" dirty="0" smtClean="0"/>
              <a:t>Теревені правити</a:t>
            </a:r>
            <a:endParaRPr lang="ru-RU" sz="3200" dirty="0" smtClean="0"/>
          </a:p>
          <a:p>
            <a:r>
              <a:rPr lang="uk-UA" sz="3200" dirty="0" smtClean="0"/>
              <a:t>З Богом, Парасю</a:t>
            </a:r>
            <a:endParaRPr lang="ru-RU" sz="3200" dirty="0" smtClean="0"/>
          </a:p>
          <a:p>
            <a:r>
              <a:rPr lang="uk-UA" sz="3200" dirty="0" smtClean="0"/>
              <a:t>Купувати витрішки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355976" cy="63093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Бабьи сказки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Бить баклуши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Два сапога пара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Душа нараспашку</a:t>
            </a:r>
            <a:endParaRPr lang="uk-UA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Скатертью дорожка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Дело в шляпе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Еле-еле душа в теле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Задирать нос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Лясы точить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Считать ворон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16016" y="521296"/>
            <a:ext cx="4427984" cy="633670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Сон рябо</a:t>
            </a:r>
            <a:r>
              <a:rPr lang="uk-UA" sz="3200" dirty="0" smtClean="0"/>
              <a:t>ї</a:t>
            </a:r>
            <a:r>
              <a:rPr lang="ru-RU" sz="3200" dirty="0" smtClean="0"/>
              <a:t> кобили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Бай</a:t>
            </a:r>
            <a:r>
              <a:rPr lang="uk-UA" sz="3200" dirty="0" smtClean="0"/>
              <a:t>дики бити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Обоє </a:t>
            </a:r>
            <a:r>
              <a:rPr lang="uk-UA" sz="3200" dirty="0" err="1" smtClean="0"/>
              <a:t>рябоє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Серце на долоні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З Богом, Парасю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Усе гаразд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Живий та теплий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Кирпу гнути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Теревені правити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200" dirty="0" smtClean="0"/>
              <a:t>Купувати витрішки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63668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i="1" dirty="0" smtClean="0"/>
              <a:t>     </a:t>
            </a:r>
            <a:br>
              <a:rPr lang="uk-UA" b="1" i="1" dirty="0" smtClean="0"/>
            </a:br>
            <a:r>
              <a:rPr lang="uk-UA" b="1" i="1" dirty="0" smtClean="0"/>
              <a:t> </a:t>
            </a:r>
            <a:r>
              <a:rPr lang="uk-UA" b="1" i="1" u="sng" dirty="0" smtClean="0">
                <a:solidFill>
                  <a:srgbClr val="0070C0"/>
                </a:solidFill>
              </a:rPr>
              <a:t>Орфографічний диктант</a:t>
            </a:r>
            <a:r>
              <a:rPr lang="ru-RU" u="sng" dirty="0" smtClean="0">
                <a:solidFill>
                  <a:srgbClr val="0070C0"/>
                </a:solidFill>
              </a:rPr>
              <a:t/>
            </a:r>
            <a:br>
              <a:rPr lang="ru-RU" u="sng" dirty="0" smtClean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   Виправити орфографічні помилки  у словах, якщо потрібно, та поставити наголос. Перевірити правильність виконаного завдання за орфографічним словником. </a:t>
            </a:r>
            <a:r>
              <a:rPr lang="uk-UA" sz="3600" b="1" dirty="0" smtClean="0">
                <a:solidFill>
                  <a:srgbClr val="FF0000"/>
                </a:solidFill>
              </a:rPr>
              <a:t>(2 б.)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i="1" dirty="0" smtClean="0"/>
          </a:p>
          <a:p>
            <a:pPr algn="ctr">
              <a:buNone/>
            </a:pPr>
            <a:r>
              <a:rPr lang="uk-UA" i="1" dirty="0" smtClean="0"/>
              <a:t>    </a:t>
            </a:r>
            <a:r>
              <a:rPr lang="uk-UA" sz="4000" i="1" dirty="0" err="1" smtClean="0">
                <a:solidFill>
                  <a:srgbClr val="0070C0"/>
                </a:solidFill>
              </a:rPr>
              <a:t>Агрус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барокко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зтертий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імігрант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півяблока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тьм’яний</a:t>
            </a:r>
            <a:r>
              <a:rPr lang="uk-UA" sz="4000" i="1" dirty="0" smtClean="0">
                <a:solidFill>
                  <a:srgbClr val="0070C0"/>
                </a:solidFill>
              </a:rPr>
              <a:t>, жовтогарячий, </a:t>
            </a:r>
            <a:r>
              <a:rPr lang="uk-UA" sz="4000" i="1" dirty="0" err="1" smtClean="0">
                <a:solidFill>
                  <a:srgbClr val="0070C0"/>
                </a:solidFill>
              </a:rPr>
              <a:t>дослідженя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мікро-клімат</a:t>
            </a:r>
            <a:r>
              <a:rPr lang="uk-UA" sz="4000" i="1" dirty="0" smtClean="0">
                <a:solidFill>
                  <a:srgbClr val="0070C0"/>
                </a:solidFill>
              </a:rPr>
              <a:t>, </a:t>
            </a:r>
            <a:r>
              <a:rPr lang="uk-UA" sz="4000" i="1" dirty="0" err="1" smtClean="0">
                <a:solidFill>
                  <a:srgbClr val="0070C0"/>
                </a:solidFill>
              </a:rPr>
              <a:t>фізікохімічні</a:t>
            </a:r>
            <a:r>
              <a:rPr lang="uk-UA" sz="4000" i="1" dirty="0" smtClean="0">
                <a:solidFill>
                  <a:srgbClr val="0070C0"/>
                </a:solidFill>
              </a:rPr>
              <a:t> зміни.</a:t>
            </a:r>
            <a:endParaRPr lang="ru-RU" sz="4000" i="1" dirty="0" smtClean="0">
              <a:solidFill>
                <a:srgbClr val="0070C0"/>
              </a:solidFill>
            </a:endParaRPr>
          </a:p>
          <a:p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Правильні відповіді: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  аґрус, 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бароко, 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стертий, 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іммігрант, 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пів’яблука, 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тьмяний,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 жовтогарячий,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 дослідження, 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мікроклімат,</a:t>
            </a:r>
          </a:p>
          <a:p>
            <a:pPr algn="ctr">
              <a:buNone/>
            </a:pPr>
            <a:r>
              <a:rPr lang="uk-UA" sz="4400" dirty="0" smtClean="0">
                <a:solidFill>
                  <a:srgbClr val="0070C0"/>
                </a:solidFill>
              </a:rPr>
              <a:t> фізико-хімічні зміни.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Відеоролик </a:t>
            </a:r>
            <a:br>
              <a:rPr lang="uk-UA" b="1" i="1" dirty="0" smtClean="0"/>
            </a:br>
            <a:r>
              <a:rPr lang="uk-UA" b="1" i="1" dirty="0" err="1" smtClean="0">
                <a:solidFill>
                  <a:srgbClr val="FF0000"/>
                </a:solidFill>
              </a:rPr>
              <a:t>“Новорічні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посівання”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Новорічні посіванн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6430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/>
              <a:t>  </a:t>
            </a:r>
          </a:p>
          <a:p>
            <a:pPr algn="ctr">
              <a:buNone/>
            </a:pPr>
            <a:r>
              <a:rPr lang="uk-UA" sz="3900" b="1" i="1" dirty="0" smtClean="0">
                <a:solidFill>
                  <a:schemeClr val="accent1"/>
                </a:solidFill>
                <a:latin typeface="+mj-lt"/>
              </a:rPr>
              <a:t>Пояснити слова «гривеник», «гривна», «гривня» і використовуючи словник застарілої лексики. </a:t>
            </a:r>
            <a:r>
              <a:rPr lang="uk-UA" sz="3900" b="1" i="1" dirty="0" smtClean="0">
                <a:solidFill>
                  <a:srgbClr val="FF0000"/>
                </a:solidFill>
                <a:latin typeface="+mj-lt"/>
              </a:rPr>
              <a:t>(3 б.)</a:t>
            </a:r>
          </a:p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endParaRPr lang="uk-UA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ГРИВЕНИК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ГРИВНА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ГРИВНЯ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3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sz="3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>
          <a:xfrm>
            <a:off x="457200" y="764704"/>
            <a:ext cx="8229600" cy="5559896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ГРИВЕНИК- срібна монета в 10 коп.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ГРИВНА- металева прикраса у вигляді обруча, яку носили на шиї.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ГРИВНЯ - 1.Срібний злиток вагою близько фунта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в Київській Русі.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2.Мідна монета в 2,5- 3 коп.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3.Те саме, що гривеник.    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4. Грошова одиниця незалежної України.</a:t>
            </a: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566124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                СХЕМА СЕНКАНА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(3 б.)</a:t>
            </a:r>
            <a:b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 1.ТЕМА.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2.ОПИС.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3.ДІЯ.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4.СТАВЛЕННЯ.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5.ПЕРЕФРАЗУВАННЯ.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ПРАВИЛА СТВОРЕННЯ СЕНКАНУ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/>
          <a:lstStyle/>
          <a:p>
            <a:pPr lvl="0"/>
            <a:r>
              <a:rPr lang="uk-UA" dirty="0" smtClean="0"/>
              <a:t>Перший рядок - слово, що характеризується </a:t>
            </a:r>
          </a:p>
          <a:p>
            <a:pPr lvl="0">
              <a:buNone/>
            </a:pPr>
            <a:r>
              <a:rPr lang="uk-UA" dirty="0" smtClean="0"/>
              <a:t>                                      (</a:t>
            </a:r>
            <a:r>
              <a:rPr lang="uk-UA" u="sng" dirty="0" smtClean="0"/>
              <a:t>іменник</a:t>
            </a:r>
            <a:r>
              <a:rPr lang="uk-UA" dirty="0" smtClean="0"/>
              <a:t>).</a:t>
            </a:r>
            <a:endParaRPr lang="ru-RU" dirty="0" smtClean="0"/>
          </a:p>
          <a:p>
            <a:pPr lvl="0"/>
            <a:r>
              <a:rPr lang="uk-UA" dirty="0" smtClean="0"/>
              <a:t>Другий - опис, представлений двома прикметниками (</a:t>
            </a:r>
            <a:r>
              <a:rPr lang="uk-UA" u="sng" dirty="0" smtClean="0"/>
              <a:t>прикметники)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Третій - визначає характерні дії й складається з трьох </a:t>
            </a:r>
            <a:r>
              <a:rPr lang="uk-UA" u="sng" dirty="0" smtClean="0"/>
              <a:t>дієслів.</a:t>
            </a:r>
            <a:endParaRPr lang="ru-RU" u="sng" dirty="0" smtClean="0"/>
          </a:p>
          <a:p>
            <a:pPr lvl="0"/>
            <a:r>
              <a:rPr lang="uk-UA" dirty="0" smtClean="0"/>
              <a:t>Четвертий - фраза з чотирьох  слів, яка висловлює ставлення до теми (</a:t>
            </a:r>
            <a:r>
              <a:rPr lang="uk-UA" u="sng" dirty="0" smtClean="0"/>
              <a:t>порівняння)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dirty="0" smtClean="0"/>
              <a:t>П</a:t>
            </a:r>
            <a:r>
              <a:rPr lang="ru-RU" dirty="0" smtClean="0"/>
              <a:t>’</a:t>
            </a:r>
            <a:r>
              <a:rPr lang="uk-UA" dirty="0" err="1" smtClean="0"/>
              <a:t>ятий</a:t>
            </a:r>
            <a:r>
              <a:rPr lang="uk-UA" dirty="0" smtClean="0"/>
              <a:t> - одне </a:t>
            </a:r>
            <a:r>
              <a:rPr lang="uk-UA" u="sng" dirty="0" smtClean="0"/>
              <a:t>слово-синонім  до теми</a:t>
            </a:r>
            <a:r>
              <a:rPr lang="uk-UA" dirty="0" smtClean="0"/>
              <a:t>, у якому сформульовано сутність поняття або висновок.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964488" cy="3744416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«Словники - музеї слів, у них місце і для старого,</a:t>
            </a:r>
            <a:b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і для нового слова  знайдеться.» </a:t>
            </a:r>
            <a:b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( С. Пушик )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« Це всесвіт в алфавітному порядку! Це книга книг. Він вбирає в себе  всі  інші книги, треба лише вміти їх вилучати з нього.»</a:t>
            </a:r>
            <a:b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( Анатоль Франс)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uk-UA" sz="28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lang="ru-RU" sz="2800" b="0" dirty="0"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1228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«Неможливо уявити собі культурну людину, яка б не потребувала  словника, ніколи не користувалася ним.»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( М.Рильський)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u="sng" dirty="0" smtClean="0"/>
              <a:t>З Р А З О К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1125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3600" dirty="0" smtClean="0"/>
          </a:p>
          <a:p>
            <a:pPr algn="ctr">
              <a:buNone/>
            </a:pPr>
            <a:r>
              <a:rPr lang="uk-UA" sz="3600" dirty="0" smtClean="0"/>
              <a:t>С Л О В Н И К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                   Мудрий, необхідний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            Вчить, допомагає, зберігає</a:t>
            </a:r>
            <a:endParaRPr lang="ru-RU" sz="3600" dirty="0" smtClean="0"/>
          </a:p>
          <a:p>
            <a:pPr>
              <a:buNone/>
            </a:pPr>
            <a:r>
              <a:rPr lang="uk-UA" sz="3600" dirty="0" smtClean="0"/>
              <a:t> </a:t>
            </a:r>
            <a:r>
              <a:rPr lang="uk-UA" sz="3200" dirty="0" smtClean="0"/>
              <a:t>Як символ нації, як герб, як прапор, як гімн</a:t>
            </a:r>
            <a:endParaRPr lang="ru-RU" sz="3200" dirty="0" smtClean="0"/>
          </a:p>
          <a:p>
            <a:pPr>
              <a:buNone/>
            </a:pPr>
            <a:r>
              <a:rPr lang="uk-UA" sz="3600" dirty="0" smtClean="0"/>
              <a:t>                            С К А Р Б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uk-UA" sz="3100" b="1" i="1" u="sng" dirty="0" smtClean="0"/>
              <a:t>Тестовий контроль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sz="2200" dirty="0" smtClean="0"/>
              <a:t>Правильна відповідь оцінюється 1 балом.</a:t>
            </a:r>
            <a:endParaRPr lang="ru-RU" sz="2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u="sng" dirty="0" smtClean="0">
                <a:latin typeface="Times New Roman" pitchFamily="18" charset="0"/>
                <a:cs typeface="Times New Roman" pitchFamily="18" charset="0"/>
              </a:rPr>
              <a:t>Завдання  1- 7   мають по кілька варіантів відповідей, з яких лише </a:t>
            </a:r>
          </a:p>
          <a:p>
            <a:pPr>
              <a:buNone/>
            </a:pPr>
            <a:r>
              <a:rPr lang="uk-UA" sz="8000" u="sng" dirty="0" smtClean="0">
                <a:latin typeface="Times New Roman" pitchFamily="18" charset="0"/>
                <a:cs typeface="Times New Roman" pitchFamily="18" charset="0"/>
              </a:rPr>
              <a:t>ОДНА ПРАВИЛЬНА. Виберіть правильну відповідь. </a:t>
            </a:r>
            <a:endParaRPr lang="ru-RU" sz="8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1. Застарілі слова – це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а) архаїзми;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б) неологізми;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в) професіоналізми.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2.Слова, різні за звуковим складом, але однакові за значенням -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а) омоніми;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б) антоніми;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в)синоніми.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3.Слова, різні за значенням, але подібні за звучанням -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а) омоніми;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б) пароніми;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в) синоніми.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7200" dirty="0" smtClean="0"/>
              <a:t> </a:t>
            </a:r>
            <a:endParaRPr lang="ru-RU" sz="7200" dirty="0" smtClean="0"/>
          </a:p>
          <a:p>
            <a:endParaRPr lang="uk-UA" sz="5600" dirty="0" smtClean="0"/>
          </a:p>
          <a:p>
            <a:endParaRPr lang="uk-UA" sz="56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88640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4. Місцева говірка 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жаргони;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б) діалект;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в) сленг.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/>
              <a:t>5.Словник</a:t>
            </a:r>
            <a:r>
              <a:rPr lang="uk-UA" dirty="0" smtClean="0"/>
              <a:t> - це </a:t>
            </a:r>
            <a:endParaRPr lang="ru-RU" dirty="0" smtClean="0"/>
          </a:p>
          <a:p>
            <a:r>
              <a:rPr lang="uk-UA" dirty="0" smtClean="0"/>
              <a:t>а) зібрання слів чи словосполучень, розташованих в алфавітному порядку, у якому наводиться різна  інформація; </a:t>
            </a:r>
            <a:endParaRPr lang="ru-RU" dirty="0" smtClean="0"/>
          </a:p>
          <a:p>
            <a:r>
              <a:rPr lang="uk-UA" dirty="0" smtClean="0"/>
              <a:t>б) книга, в якій показано багатство української мови;</a:t>
            </a:r>
            <a:endParaRPr lang="ru-RU" dirty="0" smtClean="0"/>
          </a:p>
          <a:p>
            <a:r>
              <a:rPr lang="uk-UA" dirty="0" smtClean="0"/>
              <a:t> в) база даних, що містить особливим чином закодовані словникові статті, що дозволяють здійснювати швидкий пошук потрібних слів.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pPr lvl="0"/>
            <a:r>
              <a:rPr lang="uk-UA" i="1" dirty="0" smtClean="0"/>
              <a:t>6. Електронний словник</a:t>
            </a:r>
            <a:r>
              <a:rPr lang="uk-UA" dirty="0" smtClean="0"/>
              <a:t> </a:t>
            </a:r>
            <a:r>
              <a:rPr lang="uk-UA" i="1" dirty="0" smtClean="0"/>
              <a:t>-  </a:t>
            </a:r>
            <a:endParaRPr lang="ru-RU" dirty="0" smtClean="0"/>
          </a:p>
          <a:p>
            <a:r>
              <a:rPr lang="uk-UA" dirty="0" smtClean="0"/>
              <a:t> а)</a:t>
            </a:r>
            <a:r>
              <a:rPr lang="uk-UA" b="1" dirty="0" smtClean="0"/>
              <a:t> </a:t>
            </a:r>
            <a:r>
              <a:rPr lang="uk-UA" dirty="0" smtClean="0"/>
              <a:t>зібрання слів чи словосполучень, розташованих в алфавітному порядку, у якому наводиться різна </a:t>
            </a:r>
            <a:r>
              <a:rPr lang="uk-UA" b="1" dirty="0" smtClean="0"/>
              <a:t>  </a:t>
            </a:r>
            <a:r>
              <a:rPr lang="uk-UA" dirty="0" smtClean="0"/>
              <a:t>інформація; </a:t>
            </a:r>
            <a:endParaRPr lang="ru-RU" dirty="0" smtClean="0"/>
          </a:p>
          <a:p>
            <a:r>
              <a:rPr lang="uk-UA" dirty="0" smtClean="0"/>
              <a:t> б) книга, в якій показано багатство української мови;</a:t>
            </a:r>
            <a:endParaRPr lang="ru-RU" dirty="0" smtClean="0"/>
          </a:p>
          <a:p>
            <a:r>
              <a:rPr lang="uk-UA" dirty="0" smtClean="0"/>
              <a:t> в) база даних, що містить особливим чином закодовані словникові статті, що дозволяють здійснювати  швидкий пошук потрібних слів.</a:t>
            </a:r>
            <a:endParaRPr lang="ru-RU" dirty="0" smtClean="0"/>
          </a:p>
          <a:p>
            <a:r>
              <a:rPr lang="uk-UA" dirty="0" smtClean="0"/>
              <a:t> </a:t>
            </a:r>
          </a:p>
          <a:p>
            <a:pPr lvl="0"/>
            <a:r>
              <a:rPr lang="uk-UA" i="1" dirty="0" smtClean="0"/>
              <a:t>7. Наука, яка займається укладанням словників –</a:t>
            </a:r>
            <a:endParaRPr lang="ru-RU" dirty="0" smtClean="0"/>
          </a:p>
          <a:p>
            <a:r>
              <a:rPr lang="uk-UA" dirty="0" smtClean="0"/>
              <a:t>а) лексикологія; </a:t>
            </a:r>
            <a:endParaRPr lang="ru-RU" dirty="0" smtClean="0"/>
          </a:p>
          <a:p>
            <a:r>
              <a:rPr lang="uk-UA" dirty="0" smtClean="0"/>
              <a:t>б) лексикографія;</a:t>
            </a:r>
            <a:endParaRPr lang="ru-RU" dirty="0" smtClean="0"/>
          </a:p>
          <a:p>
            <a:r>
              <a:rPr lang="uk-UA" dirty="0" smtClean="0"/>
              <a:t>в) морфологія.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1268760"/>
            <a:ext cx="85689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 smtClean="0"/>
              <a:t>Завдання  8  має  кілька варіантів відповідей, з яких є ДВІ чи БІЛЬШЕ ПРАВИЛЬНИХ. Виберіть  правильну відповідь.</a:t>
            </a:r>
            <a:endParaRPr lang="ru-RU" sz="2000" u="sng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pPr lvl="0"/>
            <a:r>
              <a:rPr lang="uk-UA" b="1" i="1" dirty="0" smtClean="0"/>
              <a:t> </a:t>
            </a:r>
            <a:r>
              <a:rPr lang="uk-UA" i="1" dirty="0" smtClean="0"/>
              <a:t>8.</a:t>
            </a:r>
            <a:r>
              <a:rPr lang="uk-UA" b="1" i="1" dirty="0" smtClean="0"/>
              <a:t> </a:t>
            </a:r>
            <a:r>
              <a:rPr lang="uk-UA" i="1" dirty="0" smtClean="0"/>
              <a:t>Довідкова література</a:t>
            </a:r>
            <a:r>
              <a:rPr lang="uk-UA" b="1" i="1" dirty="0" smtClean="0"/>
              <a:t> </a:t>
            </a:r>
            <a:r>
              <a:rPr lang="uk-UA" i="1" dirty="0" smtClean="0"/>
              <a:t> -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dirty="0" smtClean="0"/>
              <a:t>а) енциклопедії;</a:t>
            </a:r>
            <a:endParaRPr lang="ru-RU" dirty="0" smtClean="0"/>
          </a:p>
          <a:p>
            <a:r>
              <a:rPr lang="uk-UA" dirty="0" smtClean="0"/>
              <a:t>б) довідники;</a:t>
            </a:r>
            <a:endParaRPr lang="ru-RU" dirty="0" smtClean="0"/>
          </a:p>
          <a:p>
            <a:r>
              <a:rPr lang="uk-UA" dirty="0" smtClean="0"/>
              <a:t>в) посібники; </a:t>
            </a:r>
            <a:endParaRPr lang="ru-RU" dirty="0" smtClean="0"/>
          </a:p>
          <a:p>
            <a:r>
              <a:rPr lang="uk-UA" dirty="0" smtClean="0"/>
              <a:t>г) розмовники.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-531440"/>
            <a:ext cx="889248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u="sng" dirty="0" smtClean="0"/>
              <a:t>Завдання 9 на встановлення відповідності.</a:t>
            </a:r>
            <a:endParaRPr lang="ru-RU" u="sng" dirty="0" smtClean="0"/>
          </a:p>
          <a:p>
            <a:r>
              <a:rPr lang="uk-UA" dirty="0" smtClean="0"/>
              <a:t> 1. Установіть відповідність між типами словників і їх призначенням. </a:t>
            </a:r>
            <a:endParaRPr lang="ru-RU" dirty="0" smtClean="0"/>
          </a:p>
          <a:p>
            <a:r>
              <a:rPr lang="uk-UA" b="1" dirty="0" smtClean="0"/>
              <a:t>Словники</a:t>
            </a:r>
            <a:endParaRPr lang="ru-RU" dirty="0" smtClean="0"/>
          </a:p>
          <a:p>
            <a:r>
              <a:rPr lang="uk-UA" b="1" dirty="0" smtClean="0"/>
              <a:t>1.</a:t>
            </a:r>
            <a:r>
              <a:rPr lang="uk-UA" dirty="0" smtClean="0"/>
              <a:t> Тлумачний.</a:t>
            </a:r>
            <a:endParaRPr lang="ru-RU" dirty="0" smtClean="0"/>
          </a:p>
          <a:p>
            <a:r>
              <a:rPr lang="uk-UA" b="1" dirty="0" smtClean="0"/>
              <a:t>2.</a:t>
            </a:r>
            <a:r>
              <a:rPr lang="uk-UA" dirty="0" smtClean="0"/>
              <a:t> Російсько-український.</a:t>
            </a:r>
            <a:endParaRPr lang="ru-RU" dirty="0" smtClean="0"/>
          </a:p>
          <a:p>
            <a:r>
              <a:rPr lang="uk-UA" b="1" dirty="0" smtClean="0"/>
              <a:t>3.</a:t>
            </a:r>
            <a:r>
              <a:rPr lang="uk-UA" dirty="0" smtClean="0"/>
              <a:t> Орфографічний.</a:t>
            </a:r>
            <a:endParaRPr lang="ru-RU" dirty="0" smtClean="0"/>
          </a:p>
          <a:p>
            <a:r>
              <a:rPr lang="uk-UA" b="1" dirty="0" smtClean="0"/>
              <a:t>4.</a:t>
            </a:r>
            <a:r>
              <a:rPr lang="uk-UA" dirty="0" smtClean="0"/>
              <a:t> Орфоепічний.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/>
              <a:t>Призначення словника  </a:t>
            </a:r>
            <a:endParaRPr lang="ru-RU" dirty="0" smtClean="0"/>
          </a:p>
          <a:p>
            <a:r>
              <a:rPr lang="uk-UA" b="1" dirty="0" smtClean="0"/>
              <a:t>А.</a:t>
            </a:r>
            <a:r>
              <a:rPr lang="uk-UA" dirty="0" smtClean="0"/>
              <a:t> Словник подає правила нормативної вимови голосних і приголосних звуків у словах, ураховуючи особливості сучасного літературного наголошування.</a:t>
            </a:r>
          </a:p>
          <a:p>
            <a:endParaRPr lang="ru-RU" dirty="0" smtClean="0"/>
          </a:p>
          <a:p>
            <a:r>
              <a:rPr lang="uk-UA" b="1" dirty="0" smtClean="0"/>
              <a:t>Б.</a:t>
            </a:r>
            <a:r>
              <a:rPr lang="uk-UA" dirty="0" smtClean="0"/>
              <a:t> Основне призначення словника – бути довідником з орфографії (граматичні форми змінюваних слів наведено в такому вигляді, який цілком відбиває чергування, спрощення або подвоєння звуків, зміну наголошення в словах з рухомим наголосом та ін.).</a:t>
            </a:r>
          </a:p>
          <a:p>
            <a:endParaRPr lang="ru-RU" dirty="0" smtClean="0"/>
          </a:p>
          <a:p>
            <a:r>
              <a:rPr lang="uk-UA" b="1" dirty="0" smtClean="0"/>
              <a:t>В.</a:t>
            </a:r>
            <a:r>
              <a:rPr lang="uk-UA" dirty="0" smtClean="0"/>
              <a:t> Словник з достатньою повнотою подає синонімічне багатство української мови.</a:t>
            </a:r>
          </a:p>
          <a:p>
            <a:endParaRPr lang="ru-RU" dirty="0" smtClean="0"/>
          </a:p>
          <a:p>
            <a:r>
              <a:rPr lang="uk-UA" b="1" dirty="0" smtClean="0"/>
              <a:t>Г.</a:t>
            </a:r>
            <a:r>
              <a:rPr lang="uk-UA" dirty="0" smtClean="0"/>
              <a:t> У словнику наведено слова і словосполучення найуживанішої лексики сучасної російської й української мов усіх стилів і </a:t>
            </a:r>
            <a:r>
              <a:rPr lang="uk-UA" dirty="0" err="1" smtClean="0"/>
              <a:t>підстилів</a:t>
            </a:r>
            <a:r>
              <a:rPr lang="uk-UA" dirty="0" smtClean="0"/>
              <a:t>.</a:t>
            </a:r>
          </a:p>
          <a:p>
            <a:endParaRPr lang="ru-RU" dirty="0" smtClean="0"/>
          </a:p>
          <a:p>
            <a:r>
              <a:rPr lang="uk-UA" b="1" dirty="0" smtClean="0"/>
              <a:t>Ґ. </a:t>
            </a:r>
            <a:r>
              <a:rPr lang="uk-UA" dirty="0" smtClean="0"/>
              <a:t>Словник є універсальним довідником із сучасної української мови, у якому стисло розкривається значення слів і їхніх відтінків.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endParaRPr lang="uk-UA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pPr marL="514350" lvl="0" indent="-514350" algn="ctr"/>
            <a:r>
              <a:rPr lang="uk-UA" sz="4000" b="1" i="1" u="sng" dirty="0" smtClean="0">
                <a:solidFill>
                  <a:schemeClr val="accent1">
                    <a:lumMod val="75000"/>
                  </a:schemeClr>
                </a:solidFill>
              </a:rPr>
              <a:t>Правильні відповіді: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/>
              <a:t>1-а</a:t>
            </a:r>
            <a:endParaRPr lang="ru-RU" sz="3200" dirty="0" smtClean="0"/>
          </a:p>
          <a:p>
            <a:pPr>
              <a:buNone/>
            </a:pPr>
            <a:r>
              <a:rPr lang="uk-UA" sz="3200" dirty="0" smtClean="0"/>
              <a:t>2-в</a:t>
            </a:r>
            <a:endParaRPr lang="ru-RU" sz="3200" dirty="0" smtClean="0"/>
          </a:p>
          <a:p>
            <a:pPr>
              <a:buNone/>
            </a:pPr>
            <a:r>
              <a:rPr lang="uk-UA" sz="3200" dirty="0" smtClean="0"/>
              <a:t>3-б</a:t>
            </a:r>
          </a:p>
          <a:p>
            <a:pPr>
              <a:buNone/>
            </a:pPr>
            <a:r>
              <a:rPr lang="uk-UA" sz="3200" dirty="0" smtClean="0"/>
              <a:t>4-б</a:t>
            </a:r>
          </a:p>
          <a:p>
            <a:pPr>
              <a:buNone/>
            </a:pPr>
            <a:r>
              <a:rPr lang="uk-UA" sz="3200" dirty="0" smtClean="0"/>
              <a:t>5-а</a:t>
            </a:r>
          </a:p>
          <a:p>
            <a:pPr>
              <a:buNone/>
            </a:pPr>
            <a:r>
              <a:rPr lang="uk-UA" sz="3200" dirty="0" smtClean="0"/>
              <a:t>6-в   </a:t>
            </a:r>
          </a:p>
          <a:p>
            <a:pPr>
              <a:buNone/>
            </a:pPr>
            <a:r>
              <a:rPr lang="uk-UA" sz="3200" dirty="0" smtClean="0"/>
              <a:t>7-б </a:t>
            </a:r>
          </a:p>
          <a:p>
            <a:pPr>
              <a:buNone/>
            </a:pPr>
            <a:r>
              <a:rPr lang="uk-UA" sz="3200" dirty="0" smtClean="0"/>
              <a:t>8- а,б, в, г              </a:t>
            </a:r>
          </a:p>
          <a:p>
            <a:pPr>
              <a:buNone/>
            </a:pPr>
            <a:r>
              <a:rPr lang="uk-UA" sz="3200" dirty="0" smtClean="0"/>
              <a:t>9   1-</a:t>
            </a:r>
            <a:r>
              <a:rPr lang="uk-UA" sz="3200" b="1" dirty="0" smtClean="0"/>
              <a:t> </a:t>
            </a:r>
            <a:r>
              <a:rPr lang="uk-UA" sz="3200" dirty="0" smtClean="0"/>
              <a:t>Ґ, 2-г, 3-б, 4-а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 smtClean="0"/>
              <a:t>Таблиця підрахунку балів</a:t>
            </a:r>
            <a:endParaRPr lang="ru-RU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36-34 б. –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12б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33-31 б – 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11б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30-28 б – 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10б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27-25 б.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б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24-22 б. – 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б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21-19 б. –  </a:t>
            </a: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б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18-16 б. –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б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15-13 б. –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б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12-10 б. – 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б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9-7 б. –     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б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6- 4 б. –    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б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3-1б . –     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б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 smtClean="0">
                <a:solidFill>
                  <a:srgbClr val="002060"/>
                </a:solidFill>
              </a:rPr>
              <a:t>Домашнє завдання:</a:t>
            </a:r>
          </a:p>
          <a:p>
            <a:pPr marL="514350" indent="-514350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1. Скласти міні-текст або виписати із довідникової літератури інформацію про святкування на Україні Різдва Христового.</a:t>
            </a:r>
          </a:p>
          <a:p>
            <a:pPr marL="514350" indent="-514350">
              <a:buNone/>
            </a:pP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Пояснити значення слів за словником застарілої лексики: </a:t>
            </a:r>
          </a:p>
          <a:p>
            <a:pPr marL="514350" indent="-514350">
              <a:buNone/>
            </a:pPr>
            <a:r>
              <a:rPr lang="uk-UA" i="1" dirty="0" smtClean="0"/>
              <a:t>Крайка -  </a:t>
            </a:r>
          </a:p>
          <a:p>
            <a:pPr>
              <a:buNone/>
            </a:pPr>
            <a:r>
              <a:rPr lang="uk-UA" i="1" dirty="0" smtClean="0"/>
              <a:t>Постоли -  </a:t>
            </a:r>
          </a:p>
          <a:p>
            <a:pPr>
              <a:buNone/>
            </a:pPr>
            <a:r>
              <a:rPr lang="uk-UA" i="1" dirty="0" smtClean="0"/>
              <a:t>Кунтуш -  </a:t>
            </a:r>
          </a:p>
          <a:p>
            <a:pPr>
              <a:buNone/>
            </a:pPr>
            <a:r>
              <a:rPr lang="uk-UA" i="1" dirty="0" smtClean="0"/>
              <a:t>Кобеняк -  </a:t>
            </a:r>
          </a:p>
          <a:p>
            <a:pPr>
              <a:buNone/>
            </a:pPr>
            <a:r>
              <a:rPr lang="uk-UA" i="1" dirty="0" smtClean="0"/>
              <a:t>Семиряга - 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>
                <a:solidFill>
                  <a:srgbClr val="FF0000"/>
                </a:solidFill>
              </a:rPr>
              <a:t>Хай Бог береже вас </a:t>
            </a:r>
            <a:r>
              <a:rPr lang="uk-UA" sz="4900" b="1" i="1" dirty="0" smtClean="0">
                <a:solidFill>
                  <a:srgbClr val="FF0000"/>
                </a:solidFill>
              </a:rPr>
              <a:t>і</a:t>
            </a:r>
            <a:r>
              <a:rPr lang="ru-RU" sz="4900" b="1" i="1" dirty="0" smtClean="0">
                <a:solidFill>
                  <a:srgbClr val="FF0000"/>
                </a:solidFill>
              </a:rPr>
              <a:t> ваші родини!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Оксана\фото\79.174.72.79_08c9a17ee2_85.195.129.17_439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418" y="3401615"/>
            <a:ext cx="3427582" cy="3456385"/>
          </a:xfrm>
          <a:prstGeom prst="rect">
            <a:avLst/>
          </a:prstGeom>
          <a:noFill/>
        </p:spPr>
      </p:pic>
      <p:pic>
        <p:nvPicPr>
          <p:cNvPr id="6" name="Picture 4" descr="D:\Оксана\фото\Ar1207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1509462"/>
          <a:ext cx="878497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Мета уроку:</a:t>
            </a:r>
            <a:endParaRPr lang="ru-RU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468560" y="908720"/>
            <a:ext cx="9612560" cy="5949280"/>
          </a:xfrm>
        </p:spPr>
        <p:txBody>
          <a:bodyPr>
            <a:normAutofit fontScale="47500" lnSpcReduction="20000"/>
          </a:bodyPr>
          <a:lstStyle/>
          <a:p>
            <a:pPr lvl="2"/>
            <a:r>
              <a:rPr lang="uk-UA" sz="4200" dirty="0" smtClean="0">
                <a:latin typeface="+mj-lt"/>
              </a:rPr>
              <a:t>поглибити знання учнів про словник та його види, довідкову літературу, електронні словники ;</a:t>
            </a:r>
            <a:endParaRPr lang="ru-RU" sz="4200" dirty="0" smtClean="0">
              <a:latin typeface="+mj-lt"/>
            </a:endParaRPr>
          </a:p>
          <a:p>
            <a:pPr lvl="2"/>
            <a:r>
              <a:rPr lang="uk-UA" sz="4200" dirty="0" smtClean="0">
                <a:latin typeface="+mj-lt"/>
              </a:rPr>
              <a:t>вчити тлумачити мотивоване значення слова та враховувати  його під час вживання у власному мовленні; </a:t>
            </a:r>
            <a:endParaRPr lang="ru-RU" sz="4200" dirty="0" smtClean="0">
              <a:latin typeface="+mj-lt"/>
            </a:endParaRPr>
          </a:p>
          <a:p>
            <a:pPr lvl="2"/>
            <a:r>
              <a:rPr lang="uk-UA" sz="4200" dirty="0" smtClean="0">
                <a:latin typeface="+mj-lt"/>
              </a:rPr>
              <a:t>формувати  загально пізнавальні вміння вправно користуватися словниками, електронними відповідно до комунікативного завдання; </a:t>
            </a:r>
            <a:endParaRPr lang="ru-RU" sz="4200" dirty="0" smtClean="0">
              <a:latin typeface="+mj-lt"/>
            </a:endParaRPr>
          </a:p>
          <a:p>
            <a:pPr lvl="2"/>
            <a:r>
              <a:rPr lang="uk-UA" sz="4200" dirty="0" smtClean="0">
                <a:latin typeface="+mj-lt"/>
              </a:rPr>
              <a:t>виробити потребу звертатися до довідкової літератури, яка  на уроці  має стати необхідним атрибутом, а також з’ясувати роль Інтернету в мовній і мовленнєвій освіті;</a:t>
            </a:r>
          </a:p>
          <a:p>
            <a:pPr lvl="2">
              <a:buNone/>
            </a:pPr>
            <a:endParaRPr lang="uk-UA" sz="4200" dirty="0" smtClean="0">
              <a:latin typeface="+mj-lt"/>
            </a:endParaRPr>
          </a:p>
          <a:p>
            <a:pPr lvl="2"/>
            <a:r>
              <a:rPr lang="uk-UA" sz="4200" dirty="0" smtClean="0">
                <a:latin typeface="+mj-lt"/>
              </a:rPr>
              <a:t>розвивати вміння розуміти та відтворювати </a:t>
            </a:r>
            <a:r>
              <a:rPr lang="uk-UA" sz="4200" dirty="0" err="1" smtClean="0">
                <a:latin typeface="+mj-lt"/>
              </a:rPr>
              <a:t>зв</a:t>
            </a:r>
            <a:r>
              <a:rPr lang="ru-RU" sz="4200" dirty="0" smtClean="0">
                <a:latin typeface="+mj-lt"/>
              </a:rPr>
              <a:t>’</a:t>
            </a:r>
            <a:r>
              <a:rPr lang="uk-UA" sz="4200" dirty="0" err="1" smtClean="0">
                <a:latin typeface="+mj-lt"/>
              </a:rPr>
              <a:t>язне</a:t>
            </a:r>
            <a:r>
              <a:rPr lang="uk-UA" sz="4200" dirty="0" smtClean="0">
                <a:latin typeface="+mj-lt"/>
              </a:rPr>
              <a:t> висловлювання на лінгвістичну тему, усне й писемне мовлення,спостережливість;</a:t>
            </a:r>
            <a:endParaRPr lang="ru-RU" sz="4200" dirty="0" smtClean="0">
              <a:latin typeface="+mj-lt"/>
            </a:endParaRPr>
          </a:p>
          <a:p>
            <a:pPr lvl="2"/>
            <a:r>
              <a:rPr lang="uk-UA" sz="4200" dirty="0" smtClean="0">
                <a:latin typeface="+mj-lt"/>
              </a:rPr>
              <a:t>удосконалювати навички самостійної роботи зі словником; за допомогою мовленнєво-комунікативного дидактичного матеріалу сприяти підвищенню мовної культури учнів;</a:t>
            </a:r>
          </a:p>
          <a:p>
            <a:pPr lvl="2">
              <a:buNone/>
            </a:pPr>
            <a:endParaRPr lang="uk-UA" sz="4200" dirty="0" smtClean="0">
              <a:latin typeface="+mj-lt"/>
            </a:endParaRPr>
          </a:p>
          <a:p>
            <a:pPr lvl="2"/>
            <a:r>
              <a:rPr lang="uk-UA" sz="4200" dirty="0" smtClean="0">
                <a:latin typeface="+mj-lt"/>
              </a:rPr>
              <a:t>розкрити багатство і красу рідної мови;</a:t>
            </a:r>
          </a:p>
          <a:p>
            <a:pPr lvl="2"/>
            <a:r>
              <a:rPr lang="uk-UA" sz="4200" dirty="0" smtClean="0">
                <a:latin typeface="+mj-lt"/>
              </a:rPr>
              <a:t>формувати в учнів повагу до українського слова, рідної культури й толерантне ставлення до інших народів, їх культур,звичаїв.</a:t>
            </a:r>
            <a:endParaRPr lang="ru-RU" sz="4200" dirty="0" smtClean="0">
              <a:latin typeface="+mj-lt"/>
            </a:endParaRPr>
          </a:p>
          <a:p>
            <a:pPr lvl="2">
              <a:buNone/>
            </a:pPr>
            <a:endParaRPr lang="ru-RU" sz="3800" dirty="0" smtClean="0"/>
          </a:p>
          <a:p>
            <a:pPr lvl="2"/>
            <a:endParaRPr lang="ru-RU" sz="3800" dirty="0" smtClean="0">
              <a:latin typeface="+mj-lt"/>
            </a:endParaRPr>
          </a:p>
          <a:p>
            <a:pPr>
              <a:buNone/>
            </a:pP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/>
              <a:t>Види словник</a:t>
            </a:r>
            <a:r>
              <a:rPr lang="uk-UA" sz="5400" b="1" i="1" dirty="0" smtClean="0"/>
              <a:t>і</a:t>
            </a:r>
            <a:r>
              <a:rPr lang="ru-RU" sz="5400" b="1" i="1" dirty="0" smtClean="0"/>
              <a:t>в:</a:t>
            </a:r>
            <a:endParaRPr lang="ru-RU" sz="5400" b="1" i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40188" cy="720080"/>
          </a:xfrm>
        </p:spPr>
        <p:txBody>
          <a:bodyPr/>
          <a:lstStyle/>
          <a:p>
            <a:r>
              <a:rPr lang="uk-UA" b="0" dirty="0" smtClean="0"/>
              <a:t>         </a:t>
            </a:r>
            <a:r>
              <a:rPr lang="uk-UA" b="0" u="sng" dirty="0" smtClean="0"/>
              <a:t>лінгвістичні</a:t>
            </a:r>
            <a:endParaRPr lang="ru-RU" b="0" u="sng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16016" y="548680"/>
            <a:ext cx="4041775" cy="870867"/>
          </a:xfrm>
        </p:spPr>
        <p:txBody>
          <a:bodyPr/>
          <a:lstStyle/>
          <a:p>
            <a:r>
              <a:rPr lang="uk-UA" dirty="0" smtClean="0"/>
              <a:t>     </a:t>
            </a:r>
            <a:r>
              <a:rPr lang="uk-UA" b="0" u="sng" dirty="0" smtClean="0"/>
              <a:t>енциклопедичні</a:t>
            </a:r>
            <a:endParaRPr lang="ru-RU" b="0" u="sng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474840" cy="5091560"/>
          </a:xfrm>
        </p:spPr>
        <p:txBody>
          <a:bodyPr>
            <a:normAutofit fontScale="32500" lnSpcReduction="20000"/>
          </a:bodyPr>
          <a:lstStyle/>
          <a:p>
            <a:r>
              <a:rPr lang="uk-UA" sz="6200" dirty="0" smtClean="0"/>
              <a:t>тлумачні словники;                                                                      </a:t>
            </a:r>
            <a:endParaRPr lang="ru-RU" sz="6200" dirty="0" smtClean="0"/>
          </a:p>
          <a:p>
            <a:r>
              <a:rPr lang="ru-RU" sz="6200" dirty="0" err="1" smtClean="0"/>
              <a:t>історичні</a:t>
            </a:r>
            <a:r>
              <a:rPr lang="ru-RU" sz="6200" dirty="0" smtClean="0"/>
              <a:t> словники;</a:t>
            </a:r>
            <a:r>
              <a:rPr lang="uk-UA" sz="6200" dirty="0" smtClean="0"/>
              <a:t> </a:t>
            </a:r>
            <a:endParaRPr lang="ru-RU" sz="6200" dirty="0" smtClean="0"/>
          </a:p>
          <a:p>
            <a:r>
              <a:rPr lang="ru-RU" sz="6200" dirty="0" err="1" smtClean="0"/>
              <a:t>орфоепічні</a:t>
            </a:r>
            <a:r>
              <a:rPr lang="ru-RU" sz="6200" dirty="0" smtClean="0"/>
              <a:t> словники;</a:t>
            </a:r>
            <a:r>
              <a:rPr lang="uk-UA" sz="6200" dirty="0" smtClean="0"/>
              <a:t>                                                                                                                               </a:t>
            </a:r>
            <a:endParaRPr lang="ru-RU" sz="6200" dirty="0" smtClean="0"/>
          </a:p>
          <a:p>
            <a:r>
              <a:rPr lang="ru-RU" sz="6200" dirty="0" err="1" smtClean="0"/>
              <a:t>етимологічні</a:t>
            </a:r>
            <a:r>
              <a:rPr lang="ru-RU" sz="6200" dirty="0" smtClean="0"/>
              <a:t> словники;</a:t>
            </a:r>
            <a:r>
              <a:rPr lang="uk-UA" sz="6200" dirty="0" smtClean="0"/>
              <a:t>                                                                  </a:t>
            </a:r>
            <a:endParaRPr lang="ru-RU" sz="6200" dirty="0" smtClean="0"/>
          </a:p>
          <a:p>
            <a:r>
              <a:rPr lang="ru-RU" sz="6200" dirty="0" smtClean="0"/>
              <a:t>словники </a:t>
            </a:r>
            <a:r>
              <a:rPr lang="ru-RU" sz="6200" dirty="0" err="1" smtClean="0"/>
              <a:t>іншомовних</a:t>
            </a:r>
            <a:r>
              <a:rPr lang="ru-RU" sz="6200" dirty="0" smtClean="0"/>
              <a:t> </a:t>
            </a:r>
            <a:r>
              <a:rPr lang="ru-RU" sz="6200" dirty="0" err="1" smtClean="0"/>
              <a:t>слів</a:t>
            </a:r>
            <a:r>
              <a:rPr lang="ru-RU" sz="6200" dirty="0" smtClean="0"/>
              <a:t>;</a:t>
            </a:r>
            <a:r>
              <a:rPr lang="uk-UA" sz="6200" dirty="0" smtClean="0"/>
              <a:t>                                                            </a:t>
            </a:r>
            <a:endParaRPr lang="ru-RU" sz="6200" dirty="0" smtClean="0"/>
          </a:p>
          <a:p>
            <a:r>
              <a:rPr lang="ru-RU" sz="6200" dirty="0" err="1" smtClean="0"/>
              <a:t>термінологічні</a:t>
            </a:r>
            <a:r>
              <a:rPr lang="ru-RU" sz="6200" dirty="0" smtClean="0"/>
              <a:t> словники;</a:t>
            </a:r>
            <a:r>
              <a:rPr lang="uk-UA" sz="6200" dirty="0" smtClean="0"/>
              <a:t>                                                               </a:t>
            </a:r>
            <a:endParaRPr lang="ru-RU" sz="6200" dirty="0" smtClean="0"/>
          </a:p>
          <a:p>
            <a:r>
              <a:rPr lang="ru-RU" sz="6200" dirty="0" err="1" smtClean="0"/>
              <a:t>граматичні</a:t>
            </a:r>
            <a:r>
              <a:rPr lang="ru-RU" sz="6200" dirty="0" smtClean="0"/>
              <a:t> словники;</a:t>
            </a:r>
            <a:r>
              <a:rPr lang="uk-UA" sz="6200" dirty="0" smtClean="0"/>
              <a:t>                                                                      </a:t>
            </a:r>
            <a:endParaRPr lang="ru-RU" sz="6200" dirty="0" smtClean="0"/>
          </a:p>
          <a:p>
            <a:r>
              <a:rPr lang="ru-RU" sz="6200" dirty="0" err="1" smtClean="0"/>
              <a:t>інверсійні</a:t>
            </a:r>
            <a:r>
              <a:rPr lang="ru-RU" sz="6200" dirty="0" smtClean="0"/>
              <a:t> словники;</a:t>
            </a:r>
          </a:p>
          <a:p>
            <a:r>
              <a:rPr lang="ru-RU" sz="6200" dirty="0" err="1" smtClean="0"/>
              <a:t>частотні</a:t>
            </a:r>
            <a:r>
              <a:rPr lang="ru-RU" sz="6200" dirty="0" smtClean="0"/>
              <a:t> словники;</a:t>
            </a:r>
          </a:p>
          <a:p>
            <a:r>
              <a:rPr lang="ru-RU" sz="6200" dirty="0" err="1" smtClean="0"/>
              <a:t>діалектні</a:t>
            </a:r>
            <a:r>
              <a:rPr lang="ru-RU" sz="6200" dirty="0" smtClean="0"/>
              <a:t> словники;</a:t>
            </a:r>
          </a:p>
          <a:p>
            <a:r>
              <a:rPr lang="ru-RU" sz="6200" dirty="0" smtClean="0"/>
              <a:t>словники </a:t>
            </a:r>
            <a:r>
              <a:rPr lang="ru-RU" sz="6200" dirty="0" err="1" smtClean="0"/>
              <a:t>мови</a:t>
            </a:r>
            <a:r>
              <a:rPr lang="ru-RU" sz="6200" dirty="0" smtClean="0"/>
              <a:t> </a:t>
            </a:r>
            <a:r>
              <a:rPr lang="ru-RU" sz="6200" dirty="0" err="1" smtClean="0"/>
              <a:t>окремих</a:t>
            </a:r>
            <a:r>
              <a:rPr lang="ru-RU" sz="6200" dirty="0" smtClean="0"/>
              <a:t> </a:t>
            </a:r>
            <a:r>
              <a:rPr lang="ru-RU" sz="6200" dirty="0" err="1" smtClean="0"/>
              <a:t>письменників</a:t>
            </a:r>
            <a:r>
              <a:rPr lang="ru-RU" sz="6200" dirty="0" smtClean="0"/>
              <a:t>;</a:t>
            </a:r>
          </a:p>
          <a:p>
            <a:r>
              <a:rPr lang="ru-RU" sz="6200" dirty="0" err="1" smtClean="0"/>
              <a:t>ономастичні</a:t>
            </a:r>
            <a:r>
              <a:rPr lang="ru-RU" sz="6200" dirty="0" smtClean="0"/>
              <a:t> словники;</a:t>
            </a:r>
          </a:p>
          <a:p>
            <a:r>
              <a:rPr lang="ru-RU" sz="6200" dirty="0" err="1" smtClean="0"/>
              <a:t>словотворчі</a:t>
            </a:r>
            <a:r>
              <a:rPr lang="ru-RU" sz="6200" dirty="0" smtClean="0"/>
              <a:t> словники;</a:t>
            </a:r>
          </a:p>
          <a:p>
            <a:r>
              <a:rPr lang="ru-RU" sz="6200" dirty="0" err="1" smtClean="0"/>
              <a:t>морфемні</a:t>
            </a:r>
            <a:r>
              <a:rPr lang="ru-RU" sz="6200" dirty="0" smtClean="0"/>
              <a:t> словники;</a:t>
            </a:r>
          </a:p>
          <a:p>
            <a:r>
              <a:rPr lang="ru-RU" sz="6200" dirty="0" smtClean="0"/>
              <a:t>словники </a:t>
            </a:r>
            <a:r>
              <a:rPr lang="ru-RU" sz="6200" dirty="0" err="1" smtClean="0"/>
              <a:t>синонімів</a:t>
            </a:r>
            <a:r>
              <a:rPr lang="ru-RU" sz="6200" dirty="0" smtClean="0"/>
              <a:t>; </a:t>
            </a:r>
            <a:r>
              <a:rPr lang="ru-RU" sz="6200" dirty="0" err="1" smtClean="0"/>
              <a:t>омонімів</a:t>
            </a:r>
            <a:r>
              <a:rPr lang="ru-RU" sz="6200" dirty="0" smtClean="0"/>
              <a:t>; </a:t>
            </a:r>
            <a:r>
              <a:rPr lang="ru-RU" sz="6200" dirty="0" err="1" smtClean="0"/>
              <a:t>антонімів</a:t>
            </a:r>
            <a:r>
              <a:rPr lang="ru-RU" sz="6200" dirty="0" smtClean="0"/>
              <a:t>;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498975" cy="5091560"/>
          </a:xfrm>
        </p:spPr>
        <p:txBody>
          <a:bodyPr/>
          <a:lstStyle/>
          <a:p>
            <a:pPr lvl="0"/>
            <a:r>
              <a:rPr lang="uk-UA" sz="2000" dirty="0" smtClean="0"/>
              <a:t>загальні (або універсальні);</a:t>
            </a:r>
            <a:endParaRPr lang="ru-RU" sz="2000" dirty="0" smtClean="0"/>
          </a:p>
          <a:p>
            <a:pPr lvl="0"/>
            <a:r>
              <a:rPr lang="ru-RU" sz="2000" dirty="0" err="1" smtClean="0"/>
              <a:t>галузеві</a:t>
            </a:r>
            <a:r>
              <a:rPr lang="ru-RU" sz="2000" dirty="0" smtClean="0"/>
              <a:t>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спеціальні</a:t>
            </a:r>
            <a:r>
              <a:rPr lang="ru-RU" sz="2000" dirty="0" smtClean="0"/>
              <a:t>)</a:t>
            </a:r>
            <a:r>
              <a:rPr lang="uk-UA" sz="2000" dirty="0" smtClean="0"/>
              <a:t>:</a:t>
            </a:r>
            <a:endParaRPr lang="ru-RU" sz="2000" dirty="0" smtClean="0"/>
          </a:p>
          <a:p>
            <a:pPr lvl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медична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енциклопедія</a:t>
            </a:r>
            <a:r>
              <a:rPr lang="ru-RU" sz="2000" dirty="0" smtClean="0"/>
              <a:t>;</a:t>
            </a:r>
          </a:p>
          <a:p>
            <a:pPr lvl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педагогічна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енциклопедія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сільськогосподарська</a:t>
            </a:r>
            <a:r>
              <a:rPr lang="ru-RU" sz="2000" dirty="0" smtClean="0"/>
              <a:t>;</a:t>
            </a:r>
            <a:r>
              <a:rPr lang="uk-UA" sz="2000" dirty="0" smtClean="0"/>
              <a:t>                                                               </a:t>
            </a:r>
            <a:r>
              <a:rPr lang="ru-RU" sz="2000" dirty="0" smtClean="0"/>
              <a:t>  </a:t>
            </a:r>
            <a:r>
              <a:rPr lang="ru-RU" sz="2000" dirty="0" err="1" smtClean="0"/>
              <a:t>хімічна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енциклопедія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фізична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енциклопедія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uk-UA" sz="2000" dirty="0" smtClean="0"/>
              <a:t>    </a:t>
            </a:r>
            <a:r>
              <a:rPr lang="ru-RU" sz="2000" dirty="0" err="1" smtClean="0"/>
              <a:t>астрономічна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енциклопедія</a:t>
            </a:r>
            <a:r>
              <a:rPr lang="uk-UA" sz="2000" dirty="0" smtClean="0"/>
              <a:t>...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323528" y="633029"/>
            <a:ext cx="8568952" cy="57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словники перифраз;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фразеологічні</a:t>
            </a:r>
            <a:r>
              <a:rPr lang="ru-RU" sz="2000" dirty="0" smtClean="0"/>
              <a:t> словники</a:t>
            </a:r>
            <a:r>
              <a:rPr lang="uk-UA" sz="2000" dirty="0" smtClean="0"/>
              <a:t>;</a:t>
            </a:r>
            <a:r>
              <a:rPr lang="ru-RU" sz="2000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жаргонні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сленгові</a:t>
            </a:r>
            <a:r>
              <a:rPr lang="ru-RU" sz="2000" dirty="0" smtClean="0"/>
              <a:t>, арго;</a:t>
            </a:r>
          </a:p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 перекладні словники;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 ідеографічні;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 семантичні;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 асоціативні словники…</a:t>
            </a:r>
            <a:endParaRPr lang="ru-RU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лінгвокраїнознавчі;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культурологічні словники;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морфемні;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зворотні;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словники назв жителів;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неологізмів;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словники епітетів, порівнянь, метафор;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словники соціальних і професійних діалектів;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словники-довідники труднощів мови;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топонімічні словники;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словники літературознавчих термінів,</a:t>
            </a:r>
            <a:r>
              <a:rPr kumimoji="0" lang="uk-UA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корочень.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i="1" dirty="0" smtClean="0"/>
              <a:t>Словник</a:t>
            </a:r>
            <a:r>
              <a:rPr lang="uk-UA" dirty="0" smtClean="0"/>
              <a:t> -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49499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це зібрання слів чи словосполучень, розташованих в алфавітному порядку,  в якому наводиться різна  інформація;</a:t>
            </a:r>
          </a:p>
          <a:p>
            <a:pPr algn="ctr">
              <a:buNone/>
            </a:pPr>
            <a:endParaRPr lang="uk-UA" sz="2800" dirty="0" smtClean="0"/>
          </a:p>
          <a:p>
            <a:pPr algn="ctr"/>
            <a:r>
              <a:rPr lang="uk-UA" sz="2800" dirty="0" smtClean="0"/>
              <a:t> довідкова книга, яка містить зібрання слів,                        розташованих по визначеному принципу, і яка дає відомості про їхні значення, вживання, походження, переклад на іншу мову чи інформацію про поняття і предмети та ін. </a:t>
            </a:r>
            <a:endParaRPr lang="ru-RU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8944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/>
              <a:t>Довідкова література - це </a:t>
            </a:r>
            <a:endParaRPr lang="ru-RU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6093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i="1" dirty="0" smtClean="0"/>
              <a:t>енциклопедії, </a:t>
            </a:r>
          </a:p>
          <a:p>
            <a:pPr algn="ctr">
              <a:buNone/>
            </a:pPr>
            <a:r>
              <a:rPr lang="uk-UA" sz="3200" i="1" dirty="0" smtClean="0"/>
              <a:t>словники, </a:t>
            </a:r>
          </a:p>
          <a:p>
            <a:pPr algn="ctr">
              <a:buNone/>
            </a:pPr>
            <a:r>
              <a:rPr lang="uk-UA" sz="3200" i="1" dirty="0" smtClean="0"/>
              <a:t>довідники,</a:t>
            </a:r>
          </a:p>
          <a:p>
            <a:pPr algn="ctr">
              <a:buNone/>
            </a:pPr>
            <a:r>
              <a:rPr lang="uk-UA" sz="3200" i="1" dirty="0" smtClean="0"/>
              <a:t> посібники,  </a:t>
            </a:r>
          </a:p>
          <a:p>
            <a:pPr algn="ctr">
              <a:buNone/>
            </a:pPr>
            <a:r>
              <a:rPr lang="uk-UA" sz="3200" i="1" dirty="0" smtClean="0"/>
              <a:t>розмовники, </a:t>
            </a:r>
          </a:p>
          <a:p>
            <a:pPr algn="ctr">
              <a:buNone/>
            </a:pPr>
            <a:r>
              <a:rPr lang="uk-UA" sz="3200" i="1" dirty="0" smtClean="0"/>
              <a:t>картографічні видання,</a:t>
            </a:r>
          </a:p>
          <a:p>
            <a:pPr algn="ctr">
              <a:buNone/>
            </a:pPr>
            <a:r>
              <a:rPr lang="uk-UA" sz="3200" i="1" dirty="0" smtClean="0"/>
              <a:t>збірки тестів, </a:t>
            </a:r>
          </a:p>
          <a:p>
            <a:pPr algn="ctr">
              <a:buNone/>
            </a:pPr>
            <a:r>
              <a:rPr lang="uk-UA" sz="3200" i="1" dirty="0" smtClean="0"/>
              <a:t>атласи </a:t>
            </a:r>
          </a:p>
          <a:p>
            <a:pPr algn="ctr">
              <a:buNone/>
            </a:pPr>
            <a:r>
              <a:rPr lang="uk-UA" sz="3200" i="1" dirty="0" smtClean="0"/>
              <a:t>та ін.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1393</Words>
  <Application>Microsoft Office PowerPoint</Application>
  <PresentationFormat>Экран (4:3)</PresentationFormat>
  <Paragraphs>349</Paragraphs>
  <Slides>38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Потік</vt:lpstr>
      <vt:lpstr>Слайд 1</vt:lpstr>
      <vt:lpstr>Слайд 2</vt:lpstr>
      <vt:lpstr>«Словники - музеї слів, у них місце і для старого,  і для нового слова  знайдеться.»                                                                       ( С. Пушик )   « Це всесвіт в алфавітному порядку! Це книга книг. Він вбирає в себе  всі  інші книги, треба лише вміти їх вилучати з нього.»                                                           ( Анатоль Франс)  </vt:lpstr>
      <vt:lpstr>Слайд 4</vt:lpstr>
      <vt:lpstr>Мета уроку:</vt:lpstr>
      <vt:lpstr>Види словників:</vt:lpstr>
      <vt:lpstr>Слайд 7</vt:lpstr>
      <vt:lpstr>Словник - </vt:lpstr>
      <vt:lpstr>Довідкова література - це </vt:lpstr>
      <vt:lpstr>Лексикографія -</vt:lpstr>
      <vt:lpstr>Слайд 11</vt:lpstr>
      <vt:lpstr>Слайд 12</vt:lpstr>
      <vt:lpstr>Електронний словник -   </vt:lpstr>
      <vt:lpstr>Додаткові можливості електронних словників:  </vt:lpstr>
      <vt:lpstr>Працюючи зі словником, потрібно дотримуватися таких рекомендацій:</vt:lpstr>
      <vt:lpstr>Це варто пам’ятати!!!</vt:lpstr>
      <vt:lpstr>Навчальне дослідження-пошук (4 б.)</vt:lpstr>
      <vt:lpstr>Слайдова презентація “Вертеп” </vt:lpstr>
      <vt:lpstr>Слайд 19</vt:lpstr>
      <vt:lpstr>Лінгвістична гра  «Добери синонім» (5 б.) </vt:lpstr>
      <vt:lpstr>Слайд 21</vt:lpstr>
      <vt:lpstr>Слайд 22</vt:lpstr>
      <vt:lpstr>       Орфографічний диктант </vt:lpstr>
      <vt:lpstr>Правильні відповіді: </vt:lpstr>
      <vt:lpstr>Відеоролик  “Новорічні посівання”</vt:lpstr>
      <vt:lpstr>Слайд 26</vt:lpstr>
      <vt:lpstr>Слайд 27</vt:lpstr>
      <vt:lpstr>                 СХЕМА СЕНКАНА (3 б.)   1.ТЕМА. 2.ОПИС. 3.ДІЯ. 4.СТАВЛЕННЯ. 5.ПЕРЕФРАЗУВАННЯ.  </vt:lpstr>
      <vt:lpstr>ПРАВИЛА СТВОРЕННЯ СЕНКАНУ </vt:lpstr>
      <vt:lpstr>З Р А З О К </vt:lpstr>
      <vt:lpstr>Тестовий контроль Правильна відповідь оцінюється 1 балом.</vt:lpstr>
      <vt:lpstr>Слайд 32</vt:lpstr>
      <vt:lpstr>Слайд 33</vt:lpstr>
      <vt:lpstr>Слайд 34</vt:lpstr>
      <vt:lpstr>Правильні відповіді:</vt:lpstr>
      <vt:lpstr>Таблиця підрахунку балів</vt:lpstr>
      <vt:lpstr>Слайд 37</vt:lpstr>
      <vt:lpstr>Хай Бог береже вас і ваші родини!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Edik</dc:creator>
  <cp:lastModifiedBy>Анна</cp:lastModifiedBy>
  <cp:revision>66</cp:revision>
  <dcterms:created xsi:type="dcterms:W3CDTF">2010-12-12T11:05:49Z</dcterms:created>
  <dcterms:modified xsi:type="dcterms:W3CDTF">2013-02-19T17:20:41Z</dcterms:modified>
</cp:coreProperties>
</file>